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60" r:id="rId3"/>
    <p:sldId id="257" r:id="rId4"/>
    <p:sldId id="269" r:id="rId5"/>
    <p:sldId id="270" r:id="rId6"/>
    <p:sldId id="271" r:id="rId7"/>
    <p:sldId id="272" r:id="rId8"/>
    <p:sldId id="273" r:id="rId9"/>
    <p:sldId id="261" r:id="rId10"/>
    <p:sldId id="278" r:id="rId11"/>
    <p:sldId id="264" r:id="rId12"/>
    <p:sldId id="266" r:id="rId13"/>
    <p:sldId id="267" r:id="rId14"/>
    <p:sldId id="268" r:id="rId15"/>
    <p:sldId id="258" r:id="rId16"/>
    <p:sldId id="262" r:id="rId17"/>
    <p:sldId id="265" r:id="rId18"/>
    <p:sldId id="263" r:id="rId19"/>
    <p:sldId id="274" r:id="rId20"/>
    <p:sldId id="275" r:id="rId21"/>
    <p:sldId id="276" r:id="rId22"/>
    <p:sldId id="277" r:id="rId23"/>
    <p:sldId id="259" r:id="rId24"/>
  </p:sldIdLst>
  <p:sldSz cx="9144000" cy="6858000" type="screen4x3"/>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87" d="100"/>
          <a:sy n="87" d="100"/>
        </p:scale>
        <p:origin x="-1464"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a-I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61076F03-35BE-4EAD-8905-EFDBEAF007F5}" type="datetimeFigureOut">
              <a:rPr lang="fa-IR" smtClean="0"/>
              <a:t>05/05/1445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13963675-EB58-41EC-AFE6-5FCDAF761D61}" type="slidenum">
              <a:rPr lang="fa-IR" smtClean="0"/>
              <a:t>‹#›</a:t>
            </a:fld>
            <a:endParaRPr lang="fa-IR"/>
          </a:p>
        </p:txBody>
      </p:sp>
    </p:spTree>
    <p:extLst>
      <p:ext uri="{BB962C8B-B14F-4D97-AF65-F5344CB8AC3E}">
        <p14:creationId xmlns:p14="http://schemas.microsoft.com/office/powerpoint/2010/main" val="21623922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61076F03-35BE-4EAD-8905-EFDBEAF007F5}" type="datetimeFigureOut">
              <a:rPr lang="fa-IR" smtClean="0"/>
              <a:t>05/05/1445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13963675-EB58-41EC-AFE6-5FCDAF761D61}" type="slidenum">
              <a:rPr lang="fa-IR" smtClean="0"/>
              <a:t>‹#›</a:t>
            </a:fld>
            <a:endParaRPr lang="fa-IR"/>
          </a:p>
        </p:txBody>
      </p:sp>
    </p:spTree>
    <p:extLst>
      <p:ext uri="{BB962C8B-B14F-4D97-AF65-F5344CB8AC3E}">
        <p14:creationId xmlns:p14="http://schemas.microsoft.com/office/powerpoint/2010/main" val="30924723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61076F03-35BE-4EAD-8905-EFDBEAF007F5}" type="datetimeFigureOut">
              <a:rPr lang="fa-IR" smtClean="0"/>
              <a:t>05/05/1445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13963675-EB58-41EC-AFE6-5FCDAF761D61}" type="slidenum">
              <a:rPr lang="fa-IR" smtClean="0"/>
              <a:t>‹#›</a:t>
            </a:fld>
            <a:endParaRPr lang="fa-IR"/>
          </a:p>
        </p:txBody>
      </p:sp>
    </p:spTree>
    <p:extLst>
      <p:ext uri="{BB962C8B-B14F-4D97-AF65-F5344CB8AC3E}">
        <p14:creationId xmlns:p14="http://schemas.microsoft.com/office/powerpoint/2010/main" val="16582114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61076F03-35BE-4EAD-8905-EFDBEAF007F5}" type="datetimeFigureOut">
              <a:rPr lang="fa-IR" smtClean="0"/>
              <a:t>05/05/1445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13963675-EB58-41EC-AFE6-5FCDAF761D61}" type="slidenum">
              <a:rPr lang="fa-IR" smtClean="0"/>
              <a:t>‹#›</a:t>
            </a:fld>
            <a:endParaRPr lang="fa-IR"/>
          </a:p>
        </p:txBody>
      </p:sp>
    </p:spTree>
    <p:extLst>
      <p:ext uri="{BB962C8B-B14F-4D97-AF65-F5344CB8AC3E}">
        <p14:creationId xmlns:p14="http://schemas.microsoft.com/office/powerpoint/2010/main" val="23197881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1076F03-35BE-4EAD-8905-EFDBEAF007F5}" type="datetimeFigureOut">
              <a:rPr lang="fa-IR" smtClean="0"/>
              <a:t>05/05/1445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13963675-EB58-41EC-AFE6-5FCDAF761D61}" type="slidenum">
              <a:rPr lang="fa-IR" smtClean="0"/>
              <a:t>‹#›</a:t>
            </a:fld>
            <a:endParaRPr lang="fa-IR"/>
          </a:p>
        </p:txBody>
      </p:sp>
    </p:spTree>
    <p:extLst>
      <p:ext uri="{BB962C8B-B14F-4D97-AF65-F5344CB8AC3E}">
        <p14:creationId xmlns:p14="http://schemas.microsoft.com/office/powerpoint/2010/main" val="41557264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fld id="{61076F03-35BE-4EAD-8905-EFDBEAF007F5}" type="datetimeFigureOut">
              <a:rPr lang="fa-IR" smtClean="0"/>
              <a:t>05/05/1445</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13963675-EB58-41EC-AFE6-5FCDAF761D61}" type="slidenum">
              <a:rPr lang="fa-IR" smtClean="0"/>
              <a:t>‹#›</a:t>
            </a:fld>
            <a:endParaRPr lang="fa-IR"/>
          </a:p>
        </p:txBody>
      </p:sp>
    </p:spTree>
    <p:extLst>
      <p:ext uri="{BB962C8B-B14F-4D97-AF65-F5344CB8AC3E}">
        <p14:creationId xmlns:p14="http://schemas.microsoft.com/office/powerpoint/2010/main" val="8921034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fld id="{61076F03-35BE-4EAD-8905-EFDBEAF007F5}" type="datetimeFigureOut">
              <a:rPr lang="fa-IR" smtClean="0"/>
              <a:t>05/05/1445</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13963675-EB58-41EC-AFE6-5FCDAF761D61}" type="slidenum">
              <a:rPr lang="fa-IR" smtClean="0"/>
              <a:t>‹#›</a:t>
            </a:fld>
            <a:endParaRPr lang="fa-IR"/>
          </a:p>
        </p:txBody>
      </p:sp>
    </p:spTree>
    <p:extLst>
      <p:ext uri="{BB962C8B-B14F-4D97-AF65-F5344CB8AC3E}">
        <p14:creationId xmlns:p14="http://schemas.microsoft.com/office/powerpoint/2010/main" val="18489326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fld id="{61076F03-35BE-4EAD-8905-EFDBEAF007F5}" type="datetimeFigureOut">
              <a:rPr lang="fa-IR" smtClean="0"/>
              <a:t>05/05/1445</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13963675-EB58-41EC-AFE6-5FCDAF761D61}" type="slidenum">
              <a:rPr lang="fa-IR" smtClean="0"/>
              <a:t>‹#›</a:t>
            </a:fld>
            <a:endParaRPr lang="fa-IR"/>
          </a:p>
        </p:txBody>
      </p:sp>
    </p:spTree>
    <p:extLst>
      <p:ext uri="{BB962C8B-B14F-4D97-AF65-F5344CB8AC3E}">
        <p14:creationId xmlns:p14="http://schemas.microsoft.com/office/powerpoint/2010/main" val="13239818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076F03-35BE-4EAD-8905-EFDBEAF007F5}" type="datetimeFigureOut">
              <a:rPr lang="fa-IR" smtClean="0"/>
              <a:t>05/05/1445</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13963675-EB58-41EC-AFE6-5FCDAF761D61}" type="slidenum">
              <a:rPr lang="fa-IR" smtClean="0"/>
              <a:t>‹#›</a:t>
            </a:fld>
            <a:endParaRPr lang="fa-IR"/>
          </a:p>
        </p:txBody>
      </p:sp>
    </p:spTree>
    <p:extLst>
      <p:ext uri="{BB962C8B-B14F-4D97-AF65-F5344CB8AC3E}">
        <p14:creationId xmlns:p14="http://schemas.microsoft.com/office/powerpoint/2010/main" val="29502609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076F03-35BE-4EAD-8905-EFDBEAF007F5}" type="datetimeFigureOut">
              <a:rPr lang="fa-IR" smtClean="0"/>
              <a:t>05/05/1445</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13963675-EB58-41EC-AFE6-5FCDAF761D61}" type="slidenum">
              <a:rPr lang="fa-IR" smtClean="0"/>
              <a:t>‹#›</a:t>
            </a:fld>
            <a:endParaRPr lang="fa-IR"/>
          </a:p>
        </p:txBody>
      </p:sp>
    </p:spTree>
    <p:extLst>
      <p:ext uri="{BB962C8B-B14F-4D97-AF65-F5344CB8AC3E}">
        <p14:creationId xmlns:p14="http://schemas.microsoft.com/office/powerpoint/2010/main" val="39241881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076F03-35BE-4EAD-8905-EFDBEAF007F5}" type="datetimeFigureOut">
              <a:rPr lang="fa-IR" smtClean="0"/>
              <a:t>05/05/1445</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13963675-EB58-41EC-AFE6-5FCDAF761D61}" type="slidenum">
              <a:rPr lang="fa-IR" smtClean="0"/>
              <a:t>‹#›</a:t>
            </a:fld>
            <a:endParaRPr lang="fa-IR"/>
          </a:p>
        </p:txBody>
      </p:sp>
    </p:spTree>
    <p:extLst>
      <p:ext uri="{BB962C8B-B14F-4D97-AF65-F5344CB8AC3E}">
        <p14:creationId xmlns:p14="http://schemas.microsoft.com/office/powerpoint/2010/main" val="2567722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61076F03-35BE-4EAD-8905-EFDBEAF007F5}" type="datetimeFigureOut">
              <a:rPr lang="fa-IR" smtClean="0"/>
              <a:t>05/05/1445</a:t>
            </a:fld>
            <a:endParaRPr lang="fa-I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13963675-EB58-41EC-AFE6-5FCDAF761D61}" type="slidenum">
              <a:rPr lang="fa-IR" smtClean="0"/>
              <a:t>‹#›</a:t>
            </a:fld>
            <a:endParaRPr lang="fa-IR"/>
          </a:p>
        </p:txBody>
      </p:sp>
    </p:spTree>
    <p:extLst>
      <p:ext uri="{BB962C8B-B14F-4D97-AF65-F5344CB8AC3E}">
        <p14:creationId xmlns:p14="http://schemas.microsoft.com/office/powerpoint/2010/main" val="190191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fa-IR" sz="8800" b="1" dirty="0" smtClean="0">
                <a:cs typeface="B Nazanin" panose="00000400000000000000" pitchFamily="2" charset="-78"/>
              </a:rPr>
              <a:t>سو رفتار پژوهشی</a:t>
            </a:r>
            <a:endParaRPr lang="fa-IR" sz="8800" b="1" dirty="0">
              <a:cs typeface="B Nazanin" panose="00000400000000000000" pitchFamily="2" charset="-78"/>
            </a:endParaRPr>
          </a:p>
        </p:txBody>
      </p:sp>
      <p:sp>
        <p:nvSpPr>
          <p:cNvPr id="3" name="Subtitle 2"/>
          <p:cNvSpPr>
            <a:spLocks noGrp="1"/>
          </p:cNvSpPr>
          <p:nvPr>
            <p:ph type="subTitle" idx="1"/>
          </p:nvPr>
        </p:nvSpPr>
        <p:spPr/>
        <p:txBody>
          <a:bodyPr>
            <a:normAutofit/>
          </a:bodyPr>
          <a:lstStyle/>
          <a:p>
            <a:r>
              <a:rPr lang="fa-IR" b="1" dirty="0" smtClean="0">
                <a:solidFill>
                  <a:srgbClr val="FF0000"/>
                </a:solidFill>
              </a:rPr>
              <a:t>دکتر افشین فرهانچی</a:t>
            </a:r>
          </a:p>
          <a:p>
            <a:r>
              <a:rPr lang="fa-IR" dirty="0" smtClean="0"/>
              <a:t>عضو کمیته اخلاق در پژوهش دانشگاه علوم پزشکی ابن سینا و دانشگاه بوعلی سینا</a:t>
            </a:r>
            <a:endParaRPr lang="fa-IR" dirty="0"/>
          </a:p>
        </p:txBody>
      </p:sp>
    </p:spTree>
    <p:extLst>
      <p:ext uri="{BB962C8B-B14F-4D97-AF65-F5344CB8AC3E}">
        <p14:creationId xmlns:p14="http://schemas.microsoft.com/office/powerpoint/2010/main" val="3941460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solidFill>
                  <a:srgbClr val="FF0000"/>
                </a:solidFill>
                <a:cs typeface="B Nazanin" panose="00000400000000000000" pitchFamily="2" charset="-78"/>
              </a:rPr>
              <a:t>سو رفتار پژوهشی چیست؟</a:t>
            </a:r>
            <a:endParaRPr lang="fa-IR"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19672" y="1600200"/>
            <a:ext cx="6264696" cy="5069160"/>
          </a:xfrm>
        </p:spPr>
      </p:pic>
    </p:spTree>
    <p:extLst>
      <p:ext uri="{BB962C8B-B14F-4D97-AF65-F5344CB8AC3E}">
        <p14:creationId xmlns:p14="http://schemas.microsoft.com/office/powerpoint/2010/main" val="6364577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solidFill>
                  <a:srgbClr val="FF0000"/>
                </a:solidFill>
                <a:cs typeface="B Nazanin" panose="00000400000000000000" pitchFamily="2" charset="-78"/>
              </a:rPr>
              <a:t>سو رفتار پژوهشی چیست؟</a:t>
            </a:r>
            <a:endParaRPr lang="fa-IR" dirty="0">
              <a:solidFill>
                <a:srgbClr val="FF0000"/>
              </a:solidFill>
              <a:cs typeface="B Nazanin" panose="00000400000000000000" pitchFamily="2" charset="-78"/>
            </a:endParaRPr>
          </a:p>
        </p:txBody>
      </p:sp>
      <p:sp>
        <p:nvSpPr>
          <p:cNvPr id="3" name="Content Placeholder 2"/>
          <p:cNvSpPr>
            <a:spLocks noGrp="1"/>
          </p:cNvSpPr>
          <p:nvPr>
            <p:ph idx="1"/>
          </p:nvPr>
        </p:nvSpPr>
        <p:spPr/>
        <p:txBody>
          <a:bodyPr>
            <a:normAutofit fontScale="85000" lnSpcReduction="20000"/>
          </a:bodyPr>
          <a:lstStyle/>
          <a:p>
            <a:pPr marL="0" indent="0" algn="just">
              <a:lnSpc>
                <a:spcPct val="115000"/>
              </a:lnSpc>
              <a:spcAft>
                <a:spcPts val="1000"/>
              </a:spcAft>
              <a:buNone/>
            </a:pPr>
            <a:r>
              <a:rPr lang="fa-IR" b="1" dirty="0" smtClean="0">
                <a:ea typeface="Calibri"/>
                <a:cs typeface="B Nazanin"/>
              </a:rPr>
              <a:t>تقلب</a:t>
            </a:r>
            <a:endParaRPr lang="en-US" b="1" dirty="0">
              <a:ea typeface="Calibri"/>
              <a:cs typeface="Arial"/>
            </a:endParaRPr>
          </a:p>
          <a:p>
            <a:pPr algn="just">
              <a:lnSpc>
                <a:spcPct val="115000"/>
              </a:lnSpc>
              <a:spcAft>
                <a:spcPts val="1000"/>
              </a:spcAft>
            </a:pPr>
            <a:r>
              <a:rPr lang="fa-IR" dirty="0" smtClean="0">
                <a:ea typeface="Calibri"/>
                <a:cs typeface="B Nazanin"/>
              </a:rPr>
              <a:t>سرقت </a:t>
            </a:r>
            <a:r>
              <a:rPr lang="fa-IR" dirty="0">
                <a:ea typeface="Calibri"/>
                <a:cs typeface="B Nazanin"/>
              </a:rPr>
              <a:t>علمی: به </a:t>
            </a:r>
            <a:r>
              <a:rPr lang="fa-IR" dirty="0" smtClean="0">
                <a:ea typeface="Calibri"/>
                <a:cs typeface="B Nazanin"/>
              </a:rPr>
              <a:t>استفاده</a:t>
            </a:r>
            <a:r>
              <a:rPr lang="fa-IR" dirty="0">
                <a:ea typeface="Calibri"/>
                <a:cs typeface="Times New Roman"/>
              </a:rPr>
              <a:t> </a:t>
            </a:r>
            <a:r>
              <a:rPr lang="fa-IR" dirty="0" smtClean="0">
                <a:ea typeface="Calibri"/>
                <a:cs typeface="B Nazanin"/>
              </a:rPr>
              <a:t>غیرعمدی یا دانسته و </a:t>
            </a:r>
            <a:r>
              <a:rPr lang="fa-IR" dirty="0">
                <a:ea typeface="Calibri"/>
                <a:cs typeface="B Nazanin"/>
              </a:rPr>
              <a:t>یا </a:t>
            </a:r>
            <a:r>
              <a:rPr lang="fa-IR" dirty="0" smtClean="0">
                <a:ea typeface="Calibri"/>
                <a:cs typeface="B Nazanin"/>
              </a:rPr>
              <a:t>بی‌ملاحظه از </a:t>
            </a:r>
            <a:r>
              <a:rPr lang="fa-IR" dirty="0">
                <a:ea typeface="Calibri"/>
                <a:cs typeface="B Nazanin"/>
              </a:rPr>
              <a:t>کلمات، ایده‌ها، عبارات، ادعا و یا استنادات دیگران بدون قدردانی و توضیح و استناد مناسب به اثر، صاحب اثر یا سخنران ایده گفته می‌شود</a:t>
            </a:r>
            <a:r>
              <a:rPr lang="fa-IR" dirty="0" smtClean="0">
                <a:ea typeface="Calibri"/>
                <a:cs typeface="B Nazanin"/>
              </a:rPr>
              <a:t>.</a:t>
            </a:r>
            <a:endParaRPr lang="en-US" dirty="0">
              <a:ea typeface="Calibri"/>
              <a:cs typeface="Arial"/>
            </a:endParaRPr>
          </a:p>
          <a:p>
            <a:pPr algn="just">
              <a:lnSpc>
                <a:spcPct val="115000"/>
              </a:lnSpc>
              <a:spcAft>
                <a:spcPts val="1000"/>
              </a:spcAft>
            </a:pPr>
            <a:r>
              <a:rPr lang="fa-IR" dirty="0" smtClean="0">
                <a:ea typeface="Calibri"/>
                <a:cs typeface="B Nazanin"/>
              </a:rPr>
              <a:t>جعل</a:t>
            </a:r>
            <a:r>
              <a:rPr lang="fa-IR" dirty="0">
                <a:ea typeface="Calibri"/>
                <a:cs typeface="B Nazanin"/>
              </a:rPr>
              <a:t>: در یک کلام می‌توان جعل را داده‌سازی عنوان کرد، یعنی ساخت داده‌هایی که قبلاً وجود خارجی نداشته‌اند یا هنوز ایجاد نشده‌اند و ممکن است در آینده ایجاد شوند.</a:t>
            </a:r>
            <a:endParaRPr lang="en-US" dirty="0">
              <a:ea typeface="Calibri"/>
              <a:cs typeface="Arial"/>
            </a:endParaRPr>
          </a:p>
          <a:p>
            <a:pPr algn="just">
              <a:lnSpc>
                <a:spcPct val="115000"/>
              </a:lnSpc>
              <a:spcAft>
                <a:spcPts val="1000"/>
              </a:spcAft>
            </a:pPr>
            <a:r>
              <a:rPr lang="fa-IR" dirty="0" smtClean="0">
                <a:ea typeface="Calibri"/>
                <a:cs typeface="B Nazanin"/>
              </a:rPr>
              <a:t>تحریف</a:t>
            </a:r>
            <a:r>
              <a:rPr lang="fa-IR" dirty="0">
                <a:ea typeface="Calibri"/>
                <a:cs typeface="B Nazanin"/>
              </a:rPr>
              <a:t>: </a:t>
            </a:r>
            <a:r>
              <a:rPr lang="fa-IR" dirty="0" smtClean="0">
                <a:ea typeface="Calibri"/>
                <a:cs typeface="B Nazanin"/>
              </a:rPr>
              <a:t>دستکاری </a:t>
            </a:r>
            <a:r>
              <a:rPr lang="fa-IR" dirty="0">
                <a:ea typeface="Calibri"/>
                <a:cs typeface="B Nazanin"/>
              </a:rPr>
              <a:t>تعمدی داده‌ها با هدف رسیدن به آن‌چه مد نظر خود یا سازمان و یا نیل به نتیجه مطلوب خود نه آن‌چه واقعیت دارد.</a:t>
            </a:r>
            <a:endParaRPr lang="en-US" dirty="0">
              <a:ea typeface="Calibri"/>
              <a:cs typeface="Arial"/>
            </a:endParaRPr>
          </a:p>
          <a:p>
            <a:endParaRPr lang="fa-IR" dirty="0"/>
          </a:p>
        </p:txBody>
      </p:sp>
    </p:spTree>
    <p:extLst>
      <p:ext uri="{BB962C8B-B14F-4D97-AF65-F5344CB8AC3E}">
        <p14:creationId xmlns:p14="http://schemas.microsoft.com/office/powerpoint/2010/main" val="5942768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solidFill>
                  <a:srgbClr val="FF0000"/>
                </a:solidFill>
                <a:cs typeface="B Nazanin" panose="00000400000000000000" pitchFamily="2" charset="-78"/>
              </a:rPr>
              <a:t>سو رفتار پژوهشی چیست؟</a:t>
            </a:r>
            <a:endParaRPr lang="fa-IR" dirty="0">
              <a:solidFill>
                <a:srgbClr val="FF0000"/>
              </a:solidFill>
              <a:cs typeface="B Nazanin" panose="00000400000000000000" pitchFamily="2" charset="-78"/>
            </a:endParaRPr>
          </a:p>
        </p:txBody>
      </p:sp>
      <p:sp>
        <p:nvSpPr>
          <p:cNvPr id="3" name="Content Placeholder 2"/>
          <p:cNvSpPr>
            <a:spLocks noGrp="1"/>
          </p:cNvSpPr>
          <p:nvPr>
            <p:ph idx="1"/>
          </p:nvPr>
        </p:nvSpPr>
        <p:spPr/>
        <p:txBody>
          <a:bodyPr>
            <a:normAutofit fontScale="92500"/>
          </a:bodyPr>
          <a:lstStyle/>
          <a:p>
            <a:pPr algn="just">
              <a:lnSpc>
                <a:spcPct val="115000"/>
              </a:lnSpc>
              <a:spcAft>
                <a:spcPts val="1000"/>
              </a:spcAft>
            </a:pPr>
            <a:r>
              <a:rPr lang="fa-IR" dirty="0">
                <a:ea typeface="Calibri"/>
                <a:cs typeface="B Nazanin"/>
              </a:rPr>
              <a:t>تخلفات استنادی: به صورت مختصر و فشرده سرقت علمی یعنی استفاده از آثار دیگران بدون استناد. این تعریف نشان می‌دهد استناد اقدام قابل‌توجهی در کاهش سوءاستفاده و دستبرد به آثار دیگران است. استناد نادرست، افراط در خوداستنادی، استناد ناقص، مرجع دست دوم ( استفاده از استنادهای آثار دیگران بدون مراجعه به اصل منبع)، سوءگیری در استناد، استناد مکرر، نقل‌قول مستتر، ارجاع کور، پنهان کاری در استناد، حذف برخی از منابع و ... از نمونه‌های تخلفات حوزۀ استناد است.</a:t>
            </a:r>
            <a:endParaRPr lang="en-US" dirty="0">
              <a:ea typeface="Calibri"/>
              <a:cs typeface="Arial"/>
            </a:endParaRPr>
          </a:p>
          <a:p>
            <a:endParaRPr lang="fa-IR" dirty="0"/>
          </a:p>
        </p:txBody>
      </p:sp>
    </p:spTree>
    <p:extLst>
      <p:ext uri="{BB962C8B-B14F-4D97-AF65-F5344CB8AC3E}">
        <p14:creationId xmlns:p14="http://schemas.microsoft.com/office/powerpoint/2010/main" val="42812367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solidFill>
                  <a:srgbClr val="FF0000"/>
                </a:solidFill>
                <a:cs typeface="B Nazanin" panose="00000400000000000000" pitchFamily="2" charset="-78"/>
              </a:rPr>
              <a:t>سو رفتار پژوهشی چیست؟</a:t>
            </a:r>
            <a:endParaRPr lang="fa-IR" dirty="0">
              <a:solidFill>
                <a:srgbClr val="FF0000"/>
              </a:solidFill>
              <a:cs typeface="B Nazanin" panose="00000400000000000000" pitchFamily="2" charset="-78"/>
            </a:endParaRPr>
          </a:p>
        </p:txBody>
      </p:sp>
      <p:sp>
        <p:nvSpPr>
          <p:cNvPr id="3" name="Content Placeholder 2"/>
          <p:cNvSpPr>
            <a:spLocks noGrp="1"/>
          </p:cNvSpPr>
          <p:nvPr>
            <p:ph idx="1"/>
          </p:nvPr>
        </p:nvSpPr>
        <p:spPr/>
        <p:txBody>
          <a:bodyPr>
            <a:normAutofit fontScale="77500" lnSpcReduction="20000"/>
          </a:bodyPr>
          <a:lstStyle/>
          <a:p>
            <a:pPr marL="0" indent="0" algn="just">
              <a:lnSpc>
                <a:spcPct val="115000"/>
              </a:lnSpc>
              <a:spcAft>
                <a:spcPts val="1000"/>
              </a:spcAft>
              <a:buNone/>
            </a:pPr>
            <a:r>
              <a:rPr lang="fa-IR" dirty="0">
                <a:ea typeface="Calibri"/>
                <a:cs typeface="B Nazanin"/>
              </a:rPr>
              <a:t>تخلفات نویسندگی: تخلفات متفاوتی در این حوزه می‌تواند رخ دهد که دو نوع تخلف رایج آن شامل:</a:t>
            </a:r>
            <a:endParaRPr lang="en-US" dirty="0">
              <a:ea typeface="Calibri"/>
              <a:cs typeface="Arial"/>
            </a:endParaRPr>
          </a:p>
          <a:p>
            <a:pPr algn="just">
              <a:lnSpc>
                <a:spcPct val="115000"/>
              </a:lnSpc>
              <a:spcAft>
                <a:spcPts val="1000"/>
              </a:spcAft>
            </a:pPr>
            <a:r>
              <a:rPr lang="fa-IR" dirty="0">
                <a:ea typeface="Calibri"/>
                <a:cs typeface="B Nazanin"/>
              </a:rPr>
              <a:t>نویسنده اهدایی یا افتخاری: وقتی نام شخصی که در تولید اثر هیچ نقشی نداشته است و به عبارتی شرایط نویسندگی را ندارد ذکر شود، از آن به عنوان نویسندۀ اهدایی یا افتخاری یاد می‌شود.</a:t>
            </a:r>
            <a:endParaRPr lang="en-US" dirty="0">
              <a:ea typeface="Calibri"/>
              <a:cs typeface="Arial"/>
            </a:endParaRPr>
          </a:p>
          <a:p>
            <a:pPr algn="just">
              <a:lnSpc>
                <a:spcPct val="115000"/>
              </a:lnSpc>
              <a:spcAft>
                <a:spcPts val="1000"/>
              </a:spcAft>
            </a:pPr>
            <a:r>
              <a:rPr lang="fa-IR" dirty="0">
                <a:ea typeface="Calibri"/>
                <a:cs typeface="B Nazanin"/>
              </a:rPr>
              <a:t>نویسنده شبح یا ناپیدا: وقتی فردی دارای شرایط نویسندگی است و در تولید اثر یا ایده نقش دارد، نام او به هردلیلی به عنوان نویسنده در اثر ذکر نشود.</a:t>
            </a:r>
            <a:endParaRPr lang="en-US" dirty="0">
              <a:ea typeface="Calibri"/>
              <a:cs typeface="Arial"/>
            </a:endParaRPr>
          </a:p>
          <a:p>
            <a:pPr algn="just">
              <a:lnSpc>
                <a:spcPct val="115000"/>
              </a:lnSpc>
              <a:spcAft>
                <a:spcPts val="1000"/>
              </a:spcAft>
            </a:pPr>
            <a:r>
              <a:rPr lang="fa-IR" dirty="0">
                <a:ea typeface="Calibri"/>
                <a:cs typeface="B Nazanin"/>
              </a:rPr>
              <a:t>از دیگر تخلفات این دسته می‌توان به بی توجهی به اولویت درج نام نویسندگان براساس نقش آن‌ها در تولید اثر و همچنین قدردانی و اذعان نکردن افرادی که شرایط نویسندگی را ندارند اما استحقاق تشکر و ذکر نام ایشان در اثر وجود دارد</a:t>
            </a:r>
            <a:endParaRPr lang="en-US" dirty="0">
              <a:ea typeface="Calibri"/>
              <a:cs typeface="Arial"/>
            </a:endParaRPr>
          </a:p>
          <a:p>
            <a:endParaRPr lang="fa-IR" dirty="0"/>
          </a:p>
        </p:txBody>
      </p:sp>
    </p:spTree>
    <p:extLst>
      <p:ext uri="{BB962C8B-B14F-4D97-AF65-F5344CB8AC3E}">
        <p14:creationId xmlns:p14="http://schemas.microsoft.com/office/powerpoint/2010/main" val="7195156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solidFill>
                  <a:srgbClr val="FF0000"/>
                </a:solidFill>
                <a:cs typeface="B Nazanin" panose="00000400000000000000" pitchFamily="2" charset="-78"/>
              </a:rPr>
              <a:t>سو رفتار پژوهشی چیست؟</a:t>
            </a:r>
            <a:endParaRPr lang="fa-IR" dirty="0">
              <a:solidFill>
                <a:srgbClr val="FF0000"/>
              </a:solidFill>
              <a:cs typeface="B Nazanin" panose="00000400000000000000" pitchFamily="2" charset="-78"/>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27584" y="1628800"/>
            <a:ext cx="7504762" cy="4681985"/>
          </a:xfrm>
        </p:spPr>
      </p:pic>
    </p:spTree>
    <p:extLst>
      <p:ext uri="{BB962C8B-B14F-4D97-AF65-F5344CB8AC3E}">
        <p14:creationId xmlns:p14="http://schemas.microsoft.com/office/powerpoint/2010/main" val="20260322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solidFill>
                  <a:srgbClr val="FF0000"/>
                </a:solidFill>
                <a:cs typeface="B Nazanin" panose="00000400000000000000" pitchFamily="2" charset="-78"/>
              </a:rPr>
              <a:t>عوامل ایجاد سو رفتار پژوهشی</a:t>
            </a:r>
            <a:endParaRPr lang="fa-IR" dirty="0">
              <a:solidFill>
                <a:srgbClr val="FF0000"/>
              </a:solidFill>
              <a:cs typeface="B Nazanin" panose="00000400000000000000" pitchFamily="2" charset="-78"/>
            </a:endParaRP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77528" y="1600200"/>
            <a:ext cx="6788944" cy="4525963"/>
          </a:xfrm>
        </p:spPr>
      </p:pic>
    </p:spTree>
    <p:extLst>
      <p:ext uri="{BB962C8B-B14F-4D97-AF65-F5344CB8AC3E}">
        <p14:creationId xmlns:p14="http://schemas.microsoft.com/office/powerpoint/2010/main" val="34762200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solidFill>
                  <a:srgbClr val="FF0000"/>
                </a:solidFill>
                <a:cs typeface="B Nazanin" panose="00000400000000000000" pitchFamily="2" charset="-78"/>
              </a:rPr>
              <a:t>عوامل ایجاد سو رفتار پژوهشی</a:t>
            </a:r>
            <a:endParaRPr lang="fa-IR" dirty="0">
              <a:solidFill>
                <a:srgbClr val="FF0000"/>
              </a:solidFill>
              <a:cs typeface="B Nazanin" panose="00000400000000000000" pitchFamily="2" charset="-78"/>
            </a:endParaRPr>
          </a:p>
        </p:txBody>
      </p:sp>
      <p:sp>
        <p:nvSpPr>
          <p:cNvPr id="3" name="Content Placeholder 2"/>
          <p:cNvSpPr>
            <a:spLocks noGrp="1"/>
          </p:cNvSpPr>
          <p:nvPr>
            <p:ph idx="1"/>
          </p:nvPr>
        </p:nvSpPr>
        <p:spPr/>
        <p:txBody>
          <a:bodyPr>
            <a:normAutofit fontScale="85000" lnSpcReduction="10000"/>
          </a:bodyPr>
          <a:lstStyle/>
          <a:p>
            <a:pPr marL="228600" algn="just">
              <a:lnSpc>
                <a:spcPct val="115000"/>
              </a:lnSpc>
              <a:spcAft>
                <a:spcPts val="1000"/>
              </a:spcAft>
            </a:pPr>
            <a:r>
              <a:rPr lang="fa-IR" dirty="0">
                <a:ea typeface="Calibri"/>
                <a:cs typeface="B Nazanin"/>
              </a:rPr>
              <a:t>عدم برخورداری محققان از آموزش مناسب</a:t>
            </a:r>
            <a:endParaRPr lang="en-US" sz="2800" dirty="0">
              <a:ea typeface="Calibri"/>
              <a:cs typeface="Arial"/>
            </a:endParaRPr>
          </a:p>
          <a:p>
            <a:pPr marL="228600" algn="just">
              <a:lnSpc>
                <a:spcPct val="115000"/>
              </a:lnSpc>
              <a:spcAft>
                <a:spcPts val="1000"/>
              </a:spcAft>
            </a:pPr>
            <a:r>
              <a:rPr lang="fa-IR" dirty="0">
                <a:ea typeface="Calibri"/>
                <a:cs typeface="B Nazanin"/>
              </a:rPr>
              <a:t>فقدان کارشناسان و مدرسان اخلاق </a:t>
            </a:r>
            <a:r>
              <a:rPr lang="fa-IR" dirty="0" smtClean="0">
                <a:ea typeface="Calibri"/>
                <a:cs typeface="B Nazanin"/>
              </a:rPr>
              <a:t>پزشکی</a:t>
            </a:r>
            <a:endParaRPr lang="en-US" sz="2800" dirty="0">
              <a:ea typeface="Calibri"/>
              <a:cs typeface="Arial"/>
            </a:endParaRPr>
          </a:p>
          <a:p>
            <a:pPr marL="228600" algn="just">
              <a:lnSpc>
                <a:spcPct val="115000"/>
              </a:lnSpc>
              <a:spcAft>
                <a:spcPts val="1000"/>
              </a:spcAft>
            </a:pPr>
            <a:r>
              <a:rPr lang="fa-IR" dirty="0">
                <a:ea typeface="Calibri"/>
                <a:cs typeface="B Nazanin"/>
              </a:rPr>
              <a:t>فقدان منابع علمی</a:t>
            </a:r>
            <a:endParaRPr lang="en-US" sz="2800" dirty="0">
              <a:ea typeface="Calibri"/>
              <a:cs typeface="Arial"/>
            </a:endParaRPr>
          </a:p>
          <a:p>
            <a:pPr marL="228600" algn="just">
              <a:lnSpc>
                <a:spcPct val="115000"/>
              </a:lnSpc>
              <a:spcAft>
                <a:spcPts val="1000"/>
              </a:spcAft>
            </a:pPr>
            <a:r>
              <a:rPr lang="fa-IR" dirty="0">
                <a:ea typeface="Calibri"/>
                <a:cs typeface="B Nazanin"/>
              </a:rPr>
              <a:t>نبود مراجع نظارتی بر امور پژوهشی</a:t>
            </a:r>
            <a:endParaRPr lang="en-US" sz="2800" dirty="0">
              <a:ea typeface="Calibri"/>
              <a:cs typeface="Arial"/>
            </a:endParaRPr>
          </a:p>
          <a:p>
            <a:pPr marL="228600" algn="just">
              <a:lnSpc>
                <a:spcPct val="115000"/>
              </a:lnSpc>
              <a:spcAft>
                <a:spcPts val="1000"/>
              </a:spcAft>
            </a:pPr>
            <a:r>
              <a:rPr lang="fa-IR" dirty="0">
                <a:ea typeface="Calibri"/>
                <a:cs typeface="B Nazanin"/>
              </a:rPr>
              <a:t>فشار رقابتی مستمر</a:t>
            </a:r>
            <a:endParaRPr lang="en-US" sz="2800" dirty="0">
              <a:ea typeface="Calibri"/>
              <a:cs typeface="Arial"/>
            </a:endParaRPr>
          </a:p>
          <a:p>
            <a:pPr marL="228600" algn="just">
              <a:lnSpc>
                <a:spcPct val="115000"/>
              </a:lnSpc>
              <a:spcAft>
                <a:spcPts val="1000"/>
              </a:spcAft>
            </a:pPr>
            <a:r>
              <a:rPr lang="fa-IR" dirty="0">
                <a:ea typeface="Calibri"/>
                <a:cs typeface="B Nazanin"/>
              </a:rPr>
              <a:t>نیاز محقق به چاپ موضوع</a:t>
            </a:r>
            <a:endParaRPr lang="en-US" sz="2800" dirty="0">
              <a:ea typeface="Calibri"/>
              <a:cs typeface="Arial"/>
            </a:endParaRPr>
          </a:p>
          <a:p>
            <a:pPr marL="228600" algn="just">
              <a:lnSpc>
                <a:spcPct val="115000"/>
              </a:lnSpc>
              <a:spcAft>
                <a:spcPts val="1000"/>
              </a:spcAft>
            </a:pPr>
            <a:r>
              <a:rPr lang="fa-IR" dirty="0">
                <a:ea typeface="Calibri"/>
                <a:cs typeface="B Nazanin"/>
              </a:rPr>
              <a:t>عدم انتقاد از سوءرفتار پژوهشی</a:t>
            </a:r>
            <a:endParaRPr lang="en-US" sz="2800" dirty="0">
              <a:ea typeface="Calibri"/>
              <a:cs typeface="Arial"/>
            </a:endParaRPr>
          </a:p>
          <a:p>
            <a:endParaRPr lang="fa-IR"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2492896"/>
            <a:ext cx="3384376" cy="2628935"/>
          </a:xfrm>
          <a:prstGeom prst="rect">
            <a:avLst/>
          </a:prstGeom>
        </p:spPr>
      </p:pic>
    </p:spTree>
    <p:extLst>
      <p:ext uri="{BB962C8B-B14F-4D97-AF65-F5344CB8AC3E}">
        <p14:creationId xmlns:p14="http://schemas.microsoft.com/office/powerpoint/2010/main" val="13233314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solidFill>
                  <a:srgbClr val="FF0000"/>
                </a:solidFill>
                <a:cs typeface="B Nazanin" panose="00000400000000000000" pitchFamily="2" charset="-78"/>
              </a:rPr>
              <a:t>عوامل ایجاد سو رفتار پژوهشی</a:t>
            </a:r>
            <a:endParaRPr lang="fa-IR" dirty="0">
              <a:solidFill>
                <a:srgbClr val="FF0000"/>
              </a:solidFill>
              <a:cs typeface="B Nazanin" panose="00000400000000000000" pitchFamily="2" charset="-78"/>
            </a:endParaRPr>
          </a:p>
        </p:txBody>
      </p:sp>
      <p:sp>
        <p:nvSpPr>
          <p:cNvPr id="3" name="Content Placeholder 2"/>
          <p:cNvSpPr>
            <a:spLocks noGrp="1"/>
          </p:cNvSpPr>
          <p:nvPr>
            <p:ph idx="1"/>
          </p:nvPr>
        </p:nvSpPr>
        <p:spPr/>
        <p:txBody>
          <a:bodyPr>
            <a:normAutofit/>
          </a:bodyPr>
          <a:lstStyle/>
          <a:p>
            <a:pPr algn="just">
              <a:lnSpc>
                <a:spcPct val="115000"/>
              </a:lnSpc>
              <a:spcAft>
                <a:spcPts val="1000"/>
              </a:spcAft>
            </a:pPr>
            <a:r>
              <a:rPr lang="fa-IR" dirty="0">
                <a:ea typeface="Calibri"/>
                <a:cs typeface="B Nazanin"/>
              </a:rPr>
              <a:t>عوامل موثر:</a:t>
            </a:r>
            <a:endParaRPr lang="en-US" sz="2800" dirty="0">
              <a:ea typeface="Calibri"/>
              <a:cs typeface="Arial"/>
            </a:endParaRPr>
          </a:p>
          <a:p>
            <a:pPr lvl="0" algn="just">
              <a:lnSpc>
                <a:spcPct val="115000"/>
              </a:lnSpc>
              <a:buFont typeface="+mj-lt"/>
              <a:buAutoNum type="arabicPeriod"/>
            </a:pPr>
            <a:r>
              <a:rPr lang="fa-IR" sz="2600" dirty="0">
                <a:ea typeface="Calibri"/>
                <a:cs typeface="B Nazanin" panose="00000400000000000000" pitchFamily="2" charset="-78"/>
              </a:rPr>
              <a:t>اخلاق فردی (استانداردهای اخلاق فردی، اعتقاد قلبی، خودکنترلی و وجدان)</a:t>
            </a:r>
            <a:endParaRPr lang="en-US" sz="2200" dirty="0">
              <a:ea typeface="Calibri"/>
              <a:cs typeface="B Nazanin" panose="00000400000000000000" pitchFamily="2" charset="-78"/>
            </a:endParaRPr>
          </a:p>
          <a:p>
            <a:pPr lvl="0" algn="just">
              <a:lnSpc>
                <a:spcPct val="115000"/>
              </a:lnSpc>
              <a:buFont typeface="+mj-lt"/>
              <a:buAutoNum type="arabicPeriod"/>
            </a:pPr>
            <a:r>
              <a:rPr lang="fa-IR" sz="2600" dirty="0">
                <a:ea typeface="Calibri"/>
                <a:cs typeface="B Nazanin" panose="00000400000000000000" pitchFamily="2" charset="-78"/>
              </a:rPr>
              <a:t>اخلاق سازمانی (گزینش و به کارگیری، برنامه های راهبردی اخلاق و فرهنگ سازمانی)</a:t>
            </a:r>
            <a:endParaRPr lang="en-US" sz="2200" dirty="0">
              <a:ea typeface="Calibri"/>
              <a:cs typeface="B Nazanin" panose="00000400000000000000" pitchFamily="2" charset="-78"/>
            </a:endParaRPr>
          </a:p>
          <a:p>
            <a:pPr lvl="0" algn="just">
              <a:lnSpc>
                <a:spcPct val="115000"/>
              </a:lnSpc>
              <a:buFont typeface="+mj-lt"/>
              <a:buAutoNum type="arabicPeriod"/>
            </a:pPr>
            <a:r>
              <a:rPr lang="fa-IR" sz="2600" dirty="0">
                <a:ea typeface="Calibri"/>
                <a:cs typeface="B Nazanin" panose="00000400000000000000" pitchFamily="2" charset="-78"/>
              </a:rPr>
              <a:t>شغلی (اخلاق آموزشی، اخلاق پژوهشی و اخلاق ارتباطی)</a:t>
            </a:r>
            <a:endParaRPr lang="en-US" sz="2200" dirty="0">
              <a:ea typeface="Calibri"/>
              <a:cs typeface="B Nazanin" panose="00000400000000000000" pitchFamily="2" charset="-78"/>
            </a:endParaRPr>
          </a:p>
          <a:p>
            <a:pPr lvl="0" algn="just">
              <a:lnSpc>
                <a:spcPct val="115000"/>
              </a:lnSpc>
              <a:buFont typeface="+mj-lt"/>
              <a:buAutoNum type="arabicPeriod"/>
            </a:pPr>
            <a:r>
              <a:rPr lang="fa-IR" sz="2600" dirty="0">
                <a:ea typeface="Calibri"/>
                <a:cs typeface="B Nazanin" panose="00000400000000000000" pitchFamily="2" charset="-78"/>
              </a:rPr>
              <a:t>مدیریتی (نقش الگویی مدیران، رفتار خیرخواهانه و مشارکت در تصمیم گیری)</a:t>
            </a:r>
            <a:endParaRPr lang="en-US" sz="2200" dirty="0">
              <a:ea typeface="Calibri"/>
              <a:cs typeface="B Nazanin" panose="00000400000000000000" pitchFamily="2" charset="-78"/>
            </a:endParaRPr>
          </a:p>
          <a:p>
            <a:pPr lvl="0" algn="just">
              <a:lnSpc>
                <a:spcPct val="115000"/>
              </a:lnSpc>
              <a:spcAft>
                <a:spcPts val="1000"/>
              </a:spcAft>
              <a:buFont typeface="+mj-lt"/>
              <a:buAutoNum type="arabicPeriod"/>
            </a:pPr>
            <a:r>
              <a:rPr lang="fa-IR" sz="2600" dirty="0">
                <a:ea typeface="Calibri"/>
                <a:cs typeface="B Nazanin" panose="00000400000000000000" pitchFamily="2" charset="-78"/>
              </a:rPr>
              <a:t>فراسازمانی (فرهنگ، شرایط سیاسی، اعتماد عمومی و شرایط اقتصادی)</a:t>
            </a:r>
            <a:endParaRPr lang="en-US" sz="2200" dirty="0">
              <a:ea typeface="Calibri"/>
              <a:cs typeface="B Nazanin" panose="00000400000000000000" pitchFamily="2" charset="-78"/>
            </a:endParaRPr>
          </a:p>
          <a:p>
            <a:endParaRPr lang="fa-IR" dirty="0"/>
          </a:p>
        </p:txBody>
      </p:sp>
    </p:spTree>
    <p:extLst>
      <p:ext uri="{BB962C8B-B14F-4D97-AF65-F5344CB8AC3E}">
        <p14:creationId xmlns:p14="http://schemas.microsoft.com/office/powerpoint/2010/main" val="23413907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solidFill>
                  <a:srgbClr val="FF0000"/>
                </a:solidFill>
                <a:cs typeface="B Nazanin" panose="00000400000000000000" pitchFamily="2" charset="-78"/>
              </a:rPr>
              <a:t>روشهای جلوگیری از سو رفتار پژوهشی</a:t>
            </a:r>
            <a:endParaRPr lang="fa-IR" dirty="0">
              <a:solidFill>
                <a:srgbClr val="FF0000"/>
              </a:solidFill>
              <a:cs typeface="B Nazanin" panose="00000400000000000000" pitchFamily="2" charset="-78"/>
            </a:endParaRPr>
          </a:p>
        </p:txBody>
      </p:sp>
      <p:sp>
        <p:nvSpPr>
          <p:cNvPr id="3" name="Content Placeholder 2"/>
          <p:cNvSpPr>
            <a:spLocks noGrp="1"/>
          </p:cNvSpPr>
          <p:nvPr>
            <p:ph idx="1"/>
          </p:nvPr>
        </p:nvSpPr>
        <p:spPr/>
        <p:txBody>
          <a:bodyPr>
            <a:normAutofit/>
          </a:bodyPr>
          <a:lstStyle/>
          <a:p>
            <a:pPr lvl="0" algn="just">
              <a:lnSpc>
                <a:spcPct val="115000"/>
              </a:lnSpc>
              <a:buFont typeface="Symbol"/>
              <a:buChar char=""/>
            </a:pPr>
            <a:r>
              <a:rPr lang="fa-IR" dirty="0">
                <a:ea typeface="Calibri"/>
                <a:cs typeface="B Nazanin"/>
              </a:rPr>
              <a:t>ردیابی و بازدارندگی:</a:t>
            </a:r>
            <a:endParaRPr lang="en-US" sz="2800" dirty="0">
              <a:ea typeface="Calibri"/>
              <a:cs typeface="Arial"/>
            </a:endParaRPr>
          </a:p>
          <a:p>
            <a:pPr lvl="1" algn="just">
              <a:lnSpc>
                <a:spcPct val="115000"/>
              </a:lnSpc>
              <a:buFont typeface="+mj-lt"/>
              <a:buAutoNum type="arabicPeriod"/>
            </a:pPr>
            <a:r>
              <a:rPr lang="fa-IR" dirty="0">
                <a:ea typeface="Calibri"/>
                <a:cs typeface="B Nazanin"/>
              </a:rPr>
              <a:t>آموزش</a:t>
            </a:r>
            <a:endParaRPr lang="en-US" sz="2400" dirty="0">
              <a:ea typeface="Calibri"/>
              <a:cs typeface="Arial"/>
            </a:endParaRPr>
          </a:p>
          <a:p>
            <a:pPr lvl="1" algn="just">
              <a:lnSpc>
                <a:spcPct val="115000"/>
              </a:lnSpc>
              <a:buFont typeface="+mj-lt"/>
              <a:buAutoNum type="arabicPeriod"/>
            </a:pPr>
            <a:r>
              <a:rPr lang="fa-IR" dirty="0">
                <a:ea typeface="Calibri"/>
                <a:cs typeface="B Nazanin"/>
              </a:rPr>
              <a:t>فضای اخلاقی در سازمان</a:t>
            </a:r>
            <a:endParaRPr lang="en-US" sz="2400" dirty="0">
              <a:ea typeface="Calibri"/>
              <a:cs typeface="Arial"/>
            </a:endParaRPr>
          </a:p>
          <a:p>
            <a:pPr lvl="1" algn="just">
              <a:lnSpc>
                <a:spcPct val="115000"/>
              </a:lnSpc>
              <a:buFont typeface="+mj-lt"/>
              <a:buAutoNum type="arabicPeriod"/>
            </a:pPr>
            <a:r>
              <a:rPr lang="fa-IR" dirty="0">
                <a:ea typeface="Calibri"/>
                <a:cs typeface="B Nazanin"/>
              </a:rPr>
              <a:t>فرایند های هوشمندانه</a:t>
            </a:r>
            <a:endParaRPr lang="en-US" sz="2400" dirty="0">
              <a:ea typeface="Calibri"/>
              <a:cs typeface="Arial"/>
            </a:endParaRPr>
          </a:p>
          <a:p>
            <a:pPr lvl="0" algn="just">
              <a:lnSpc>
                <a:spcPct val="115000"/>
              </a:lnSpc>
              <a:buFont typeface="Symbol"/>
              <a:buChar char=""/>
            </a:pPr>
            <a:r>
              <a:rPr lang="fa-IR" dirty="0">
                <a:ea typeface="Calibri"/>
                <a:cs typeface="B Nazanin"/>
              </a:rPr>
              <a:t>تنبیه:</a:t>
            </a:r>
            <a:endParaRPr lang="en-US" sz="2800" dirty="0">
              <a:ea typeface="Calibri"/>
              <a:cs typeface="Arial"/>
            </a:endParaRPr>
          </a:p>
          <a:p>
            <a:pPr lvl="1" algn="just">
              <a:lnSpc>
                <a:spcPct val="115000"/>
              </a:lnSpc>
              <a:buFont typeface="+mj-lt"/>
              <a:buAutoNum type="arabicPeriod"/>
            </a:pPr>
            <a:r>
              <a:rPr lang="fa-IR" dirty="0">
                <a:ea typeface="Calibri"/>
                <a:cs typeface="B Nazanin"/>
              </a:rPr>
              <a:t>فردی</a:t>
            </a:r>
            <a:endParaRPr lang="en-US" sz="2400" dirty="0">
              <a:ea typeface="Calibri"/>
              <a:cs typeface="Arial"/>
            </a:endParaRPr>
          </a:p>
          <a:p>
            <a:pPr lvl="1" algn="just">
              <a:lnSpc>
                <a:spcPct val="115000"/>
              </a:lnSpc>
              <a:spcAft>
                <a:spcPts val="1000"/>
              </a:spcAft>
              <a:buFont typeface="+mj-lt"/>
              <a:buAutoNum type="arabicPeriod"/>
            </a:pPr>
            <a:r>
              <a:rPr lang="fa-IR" dirty="0">
                <a:ea typeface="Calibri"/>
                <a:cs typeface="B Nazanin"/>
              </a:rPr>
              <a:t>سازمانی</a:t>
            </a:r>
            <a:endParaRPr lang="en-US" sz="2400" dirty="0">
              <a:ea typeface="Calibri"/>
              <a:cs typeface="Arial"/>
            </a:endParaRPr>
          </a:p>
          <a:p>
            <a:endParaRPr lang="fa-IR"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4" y="2132856"/>
            <a:ext cx="4287762" cy="3429000"/>
          </a:xfrm>
          <a:prstGeom prst="rect">
            <a:avLst/>
          </a:prstGeom>
        </p:spPr>
      </p:pic>
    </p:spTree>
    <p:extLst>
      <p:ext uri="{BB962C8B-B14F-4D97-AF65-F5344CB8AC3E}">
        <p14:creationId xmlns:p14="http://schemas.microsoft.com/office/powerpoint/2010/main" val="28036660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5443" y="692696"/>
            <a:ext cx="8739046" cy="5501523"/>
          </a:xfrm>
          <a:prstGeom prst="rect">
            <a:avLst/>
          </a:prstGeom>
        </p:spPr>
      </p:pic>
    </p:spTree>
    <p:extLst>
      <p:ext uri="{BB962C8B-B14F-4D97-AF65-F5344CB8AC3E}">
        <p14:creationId xmlns:p14="http://schemas.microsoft.com/office/powerpoint/2010/main" val="31021074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solidFill>
                  <a:srgbClr val="FF0000"/>
                </a:solidFill>
                <a:cs typeface="B Nazanin" panose="00000400000000000000" pitchFamily="2" charset="-78"/>
              </a:rPr>
              <a:t>برنامه کارگاه سو رفتار پژوهشی</a:t>
            </a:r>
            <a:endParaRPr lang="fa-IR" dirty="0">
              <a:solidFill>
                <a:srgbClr val="FF0000"/>
              </a:solidFill>
              <a:cs typeface="B Nazanin" panose="00000400000000000000" pitchFamily="2" charset="-78"/>
            </a:endParaRPr>
          </a:p>
        </p:txBody>
      </p:sp>
      <p:sp>
        <p:nvSpPr>
          <p:cNvPr id="3" name="Content Placeholder 2"/>
          <p:cNvSpPr>
            <a:spLocks noGrp="1"/>
          </p:cNvSpPr>
          <p:nvPr>
            <p:ph idx="1"/>
          </p:nvPr>
        </p:nvSpPr>
        <p:spPr/>
        <p:txBody>
          <a:bodyPr/>
          <a:lstStyle/>
          <a:p>
            <a:r>
              <a:rPr lang="fa-IR" dirty="0" smtClean="0">
                <a:cs typeface="B Nazanin" panose="00000400000000000000" pitchFamily="2" charset="-78"/>
              </a:rPr>
              <a:t>سو رفتار پژوهشی چیست؟</a:t>
            </a:r>
          </a:p>
          <a:p>
            <a:r>
              <a:rPr lang="fa-IR" dirty="0" smtClean="0">
                <a:cs typeface="B Nazanin" panose="00000400000000000000" pitchFamily="2" charset="-78"/>
              </a:rPr>
              <a:t>عوامل ایجاد سو رفتار پژوهشی</a:t>
            </a:r>
          </a:p>
          <a:p>
            <a:r>
              <a:rPr lang="fa-IR" dirty="0" smtClean="0">
                <a:cs typeface="B Nazanin" panose="00000400000000000000" pitchFamily="2" charset="-78"/>
              </a:rPr>
              <a:t>روشهای جلوگیری از سو رفتار پژوهشی</a:t>
            </a:r>
            <a:endParaRPr lang="fa-IR" dirty="0">
              <a:cs typeface="B Nazanin" panose="00000400000000000000" pitchFamily="2" charset="-78"/>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4350" y="3645023"/>
            <a:ext cx="4777730" cy="2994493"/>
          </a:xfrm>
          <a:prstGeom prst="rect">
            <a:avLst/>
          </a:prstGeom>
        </p:spPr>
      </p:pic>
    </p:spTree>
    <p:extLst>
      <p:ext uri="{BB962C8B-B14F-4D97-AF65-F5344CB8AC3E}">
        <p14:creationId xmlns:p14="http://schemas.microsoft.com/office/powerpoint/2010/main" val="25585492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836712"/>
            <a:ext cx="8841811" cy="4248471"/>
          </a:xfrm>
          <a:prstGeom prst="rect">
            <a:avLst/>
          </a:prstGeom>
        </p:spPr>
      </p:pic>
    </p:spTree>
    <p:extLst>
      <p:ext uri="{BB962C8B-B14F-4D97-AF65-F5344CB8AC3E}">
        <p14:creationId xmlns:p14="http://schemas.microsoft.com/office/powerpoint/2010/main" val="24395263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692696"/>
            <a:ext cx="8698458" cy="4896544"/>
          </a:xfrm>
          <a:prstGeom prst="rect">
            <a:avLst/>
          </a:prstGeom>
        </p:spPr>
      </p:pic>
    </p:spTree>
    <p:extLst>
      <p:ext uri="{BB962C8B-B14F-4D97-AF65-F5344CB8AC3E}">
        <p14:creationId xmlns:p14="http://schemas.microsoft.com/office/powerpoint/2010/main" val="1750777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295" y="1187985"/>
            <a:ext cx="9061705" cy="4248472"/>
          </a:xfrm>
          <a:prstGeom prst="rect">
            <a:avLst/>
          </a:prstGeom>
        </p:spPr>
      </p:pic>
    </p:spTree>
    <p:extLst>
      <p:ext uri="{BB962C8B-B14F-4D97-AF65-F5344CB8AC3E}">
        <p14:creationId xmlns:p14="http://schemas.microsoft.com/office/powerpoint/2010/main" val="4633196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solidFill>
                  <a:srgbClr val="FF0000"/>
                </a:solidFill>
                <a:cs typeface="B Nazanin" panose="00000400000000000000" pitchFamily="2" charset="-78"/>
              </a:rPr>
              <a:t>روشهای جلوگیری از سو رفتار پژوهشی</a:t>
            </a:r>
            <a:endParaRPr lang="fa-IR" dirty="0">
              <a:solidFill>
                <a:srgbClr val="FF0000"/>
              </a:solidFill>
              <a:cs typeface="B Nazanin" panose="00000400000000000000" pitchFamily="2" charset="-78"/>
            </a:endParaRPr>
          </a:p>
        </p:txBody>
      </p:sp>
      <p:sp>
        <p:nvSpPr>
          <p:cNvPr id="3" name="Content Placeholder 2"/>
          <p:cNvSpPr>
            <a:spLocks noGrp="1"/>
          </p:cNvSpPr>
          <p:nvPr>
            <p:ph idx="1"/>
          </p:nvPr>
        </p:nvSpPr>
        <p:spPr>
          <a:xfrm>
            <a:off x="457200" y="1600200"/>
            <a:ext cx="8229600" cy="5069160"/>
          </a:xfrm>
        </p:spPr>
        <p:txBody>
          <a:bodyPr>
            <a:normAutofit fontScale="47500" lnSpcReduction="20000"/>
          </a:bodyPr>
          <a:lstStyle/>
          <a:p>
            <a:pPr marL="0" indent="0" algn="just">
              <a:lnSpc>
                <a:spcPct val="115000"/>
              </a:lnSpc>
              <a:spcAft>
                <a:spcPts val="1000"/>
              </a:spcAft>
              <a:buNone/>
            </a:pPr>
            <a:r>
              <a:rPr lang="fa-IR" dirty="0">
                <a:ea typeface="Calibri"/>
                <a:cs typeface="B Nazanin"/>
              </a:rPr>
              <a:t> هنگامی که نشریه نقض اخلاقی را در انتشار مقاله تأیید کرد، نشریه، نگرانی های اخلاقی را با جدیت دنبال می کند و یک عمل استاندارد خاص را که در زیر خلاصه می شود را دنبال می نماید:</a:t>
            </a:r>
            <a:endParaRPr lang="en-US" sz="2800" dirty="0">
              <a:ea typeface="Calibri"/>
              <a:cs typeface="Arial"/>
            </a:endParaRPr>
          </a:p>
          <a:p>
            <a:pPr marL="0" indent="0" algn="just">
              <a:lnSpc>
                <a:spcPct val="115000"/>
              </a:lnSpc>
              <a:spcAft>
                <a:spcPts val="1000"/>
              </a:spcAft>
              <a:buNone/>
            </a:pPr>
            <a:r>
              <a:rPr lang="fa-IR" dirty="0">
                <a:ea typeface="Calibri"/>
                <a:cs typeface="B Nazanin"/>
              </a:rPr>
              <a:t>   ۱- اولین اقدام سردبیر نشریه اطلاع رسانی به هیأت تحریریه نشریه از طریق تهیه نسخه هایی از مطالب مربوطه و پیش‌نویس نامه به نویسنده مربوطه است که خواستار توضیح به روش غیرقضاوتی است.</a:t>
            </a:r>
            <a:endParaRPr lang="en-US" sz="2800" dirty="0">
              <a:ea typeface="Calibri"/>
              <a:cs typeface="Arial"/>
            </a:endParaRPr>
          </a:p>
          <a:p>
            <a:pPr marL="0" indent="0" algn="just">
              <a:lnSpc>
                <a:spcPct val="115000"/>
              </a:lnSpc>
              <a:spcAft>
                <a:spcPts val="1000"/>
              </a:spcAft>
              <a:buNone/>
            </a:pPr>
            <a:r>
              <a:rPr lang="fa-IR" dirty="0">
                <a:ea typeface="Calibri"/>
                <a:cs typeface="B Nazanin"/>
              </a:rPr>
              <a:t>   ۲- اگر توضیح نویسنده غیرقابل قبول باشد و به نظر برسد که رفتار غیراخلاقی جدی صورت گرفته است، موضوع از طریق هیأت تحریریه به کمیته نظارت ارجاع می‌شود. پس از مشورت، کمیته تصمیم می‌گیرد که آیا پرونده به اندازه کافی جدی است که بتواند ممنوعیت ارسال مقالات دیگر در آینده باشد.</a:t>
            </a:r>
            <a:endParaRPr lang="en-US" sz="2800" dirty="0">
              <a:ea typeface="Calibri"/>
              <a:cs typeface="Arial"/>
            </a:endParaRPr>
          </a:p>
          <a:p>
            <a:pPr marL="0" indent="0" algn="just">
              <a:lnSpc>
                <a:spcPct val="115000"/>
              </a:lnSpc>
              <a:spcAft>
                <a:spcPts val="1000"/>
              </a:spcAft>
              <a:buNone/>
            </a:pPr>
            <a:r>
              <a:rPr lang="fa-IR" dirty="0">
                <a:ea typeface="Calibri"/>
                <a:cs typeface="B Nazanin"/>
              </a:rPr>
              <a:t>   ۳- اگر تخلف از شدت کمتری برخوردار باشد ، سردبیر ، به توصیه کمیته انتشارات ، نامه توبیخ را برای نویسنده ارسال می‌کند و سیاست‌های انتشار نشریه را به نویسنده یادآوری می‌نماید. اگر مقاله منتشر شده باشد، سردبیر می تواند از نویسنده بخواهد که عذرخواهی در نشریه را برای تصحیح پرونده منتشر نماید.</a:t>
            </a:r>
            <a:endParaRPr lang="en-US" sz="2800" dirty="0">
              <a:ea typeface="Calibri"/>
              <a:cs typeface="Arial"/>
            </a:endParaRPr>
          </a:p>
          <a:p>
            <a:pPr marL="0" indent="0" algn="just">
              <a:lnSpc>
                <a:spcPct val="115000"/>
              </a:lnSpc>
              <a:spcAft>
                <a:spcPts val="1000"/>
              </a:spcAft>
              <a:buNone/>
            </a:pPr>
            <a:r>
              <a:rPr lang="fa-IR" dirty="0">
                <a:ea typeface="Calibri"/>
                <a:cs typeface="B Nazanin"/>
              </a:rPr>
              <a:t>   ۴- اعلام تخلف به نویسنده مسئول ارسال می شود و هر مقاله ای از نویسنده مسئول تخلف و یا هر مقاله ای که این افراد همکاری داشته اند و توسط نشریه تحت بررسی است، بلافاصله رد می شود.</a:t>
            </a:r>
            <a:endParaRPr lang="en-US" sz="2800" dirty="0">
              <a:ea typeface="Calibri"/>
              <a:cs typeface="Arial"/>
            </a:endParaRPr>
          </a:p>
          <a:p>
            <a:pPr marL="0" indent="0" algn="just">
              <a:lnSpc>
                <a:spcPct val="115000"/>
              </a:lnSpc>
              <a:spcAft>
                <a:spcPts val="1000"/>
              </a:spcAft>
              <a:buNone/>
            </a:pPr>
            <a:r>
              <a:rPr lang="fa-IR" dirty="0">
                <a:ea typeface="Calibri"/>
                <a:cs typeface="B Nazanin"/>
              </a:rPr>
              <a:t>   ۵- فعالیت نویسندگان متخلف در هیأت تحریریه نشریه و به عنوان داور برای نشریه ممنوع است. حق انجام اقدامات بیشتر برای نشریه محفوظ است.</a:t>
            </a:r>
            <a:endParaRPr lang="en-US" sz="2800" dirty="0">
              <a:ea typeface="Calibri"/>
              <a:cs typeface="Arial"/>
            </a:endParaRPr>
          </a:p>
          <a:p>
            <a:pPr marL="0" indent="0" algn="just">
              <a:lnSpc>
                <a:spcPct val="115000"/>
              </a:lnSpc>
              <a:spcAft>
                <a:spcPts val="1000"/>
              </a:spcAft>
              <a:buNone/>
            </a:pPr>
            <a:r>
              <a:rPr lang="fa-IR" dirty="0">
                <a:ea typeface="Calibri"/>
                <a:cs typeface="B Nazanin"/>
              </a:rPr>
              <a:t>   ۶- در موارد شدید، تذکر به نویسندگان همکار ارسال می شود و نویسندگان از ارسال اثر خود به نشریه به مدت ۵ سال منع می شوند.</a:t>
            </a:r>
            <a:endParaRPr lang="en-US" sz="2800" dirty="0">
              <a:ea typeface="Calibri"/>
              <a:cs typeface="Arial"/>
            </a:endParaRPr>
          </a:p>
          <a:p>
            <a:pPr marL="0" indent="0" algn="just">
              <a:lnSpc>
                <a:spcPct val="115000"/>
              </a:lnSpc>
              <a:spcAft>
                <a:spcPts val="1000"/>
              </a:spcAft>
              <a:buNone/>
            </a:pPr>
            <a:r>
              <a:rPr lang="fa-IR" dirty="0">
                <a:ea typeface="Calibri"/>
                <a:cs typeface="B Nazanin"/>
              </a:rPr>
              <a:t>   ۷- در موارد جدی تقلب که منجر به حذف مقاله می شود، اخطار حذف در نشریه منتشر می شود و در نسخه آنلاین با مقاله پیوند داده می شود. نسخه آنلاین مقاله نیز با "تاریخ حذف" به صورت مشخص علامت گذاری می گردد.</a:t>
            </a:r>
            <a:endParaRPr lang="fa-IR" dirty="0"/>
          </a:p>
        </p:txBody>
      </p:sp>
    </p:spTree>
    <p:extLst>
      <p:ext uri="{BB962C8B-B14F-4D97-AF65-F5344CB8AC3E}">
        <p14:creationId xmlns:p14="http://schemas.microsoft.com/office/powerpoint/2010/main" val="34433162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solidFill>
                  <a:srgbClr val="FF0000"/>
                </a:solidFill>
                <a:cs typeface="B Nazanin" panose="00000400000000000000" pitchFamily="2" charset="-78"/>
              </a:rPr>
              <a:t>سو رفتار پژوهشی چیست؟</a:t>
            </a:r>
            <a:endParaRPr lang="fa-IR" dirty="0">
              <a:solidFill>
                <a:srgbClr val="FF0000"/>
              </a:solidFill>
              <a:cs typeface="B Nazanin" panose="00000400000000000000" pitchFamily="2" charset="-78"/>
            </a:endParaRPr>
          </a:p>
        </p:txBody>
      </p:sp>
      <p:sp>
        <p:nvSpPr>
          <p:cNvPr id="3" name="Content Placeholder 2"/>
          <p:cNvSpPr>
            <a:spLocks noGrp="1"/>
          </p:cNvSpPr>
          <p:nvPr>
            <p:ph idx="1"/>
          </p:nvPr>
        </p:nvSpPr>
        <p:spPr/>
        <p:txBody>
          <a:bodyPr/>
          <a:lstStyle/>
          <a:p>
            <a:pPr marL="0" indent="0">
              <a:buNone/>
            </a:pPr>
            <a:r>
              <a:rPr lang="fa-IR" dirty="0" smtClean="0">
                <a:cs typeface="B Nazanin" panose="00000400000000000000" pitchFamily="2" charset="-78"/>
              </a:rPr>
              <a:t>آکادمی ملی علوم در آمریکا، سوءرفتار در محیط دانشگاه را به سه دسته به صورت زیر تقسیم می‌کند:</a:t>
            </a:r>
          </a:p>
          <a:p>
            <a:r>
              <a:rPr lang="fa-IR" dirty="0" smtClean="0">
                <a:cs typeface="B Nazanin" panose="00000400000000000000" pitchFamily="2" charset="-78"/>
              </a:rPr>
              <a:t>سوء رفتارهای حرفه‌ای (مانند خطا در تدریس)</a:t>
            </a:r>
          </a:p>
          <a:p>
            <a:r>
              <a:rPr lang="fa-IR" dirty="0" smtClean="0">
                <a:cs typeface="B Nazanin" panose="00000400000000000000" pitchFamily="2" charset="-78"/>
              </a:rPr>
              <a:t>سوء رفتارهای عمومی ( مانند اختلاس و مزاحمت‌های جنسی)</a:t>
            </a:r>
          </a:p>
          <a:p>
            <a:r>
              <a:rPr lang="fa-IR" dirty="0" smtClean="0">
                <a:cs typeface="B Nazanin" panose="00000400000000000000" pitchFamily="2" charset="-78"/>
              </a:rPr>
              <a:t>سوء رفتارهای پژوهشی</a:t>
            </a:r>
          </a:p>
          <a:p>
            <a:endParaRPr lang="fa-IR" dirty="0">
              <a:cs typeface="B Nazanin" panose="00000400000000000000" pitchFamily="2" charset="-7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1" y="3933056"/>
            <a:ext cx="4665753" cy="2181994"/>
          </a:xfrm>
          <a:prstGeom prst="rect">
            <a:avLst/>
          </a:prstGeom>
        </p:spPr>
      </p:pic>
    </p:spTree>
    <p:extLst>
      <p:ext uri="{BB962C8B-B14F-4D97-AF65-F5344CB8AC3E}">
        <p14:creationId xmlns:p14="http://schemas.microsoft.com/office/powerpoint/2010/main" val="27328437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0205" y="647311"/>
            <a:ext cx="6363589" cy="5563377"/>
          </a:xfrm>
          <a:prstGeom prst="rect">
            <a:avLst/>
          </a:prstGeom>
        </p:spPr>
      </p:pic>
    </p:spTree>
    <p:extLst>
      <p:ext uri="{BB962C8B-B14F-4D97-AF65-F5344CB8AC3E}">
        <p14:creationId xmlns:p14="http://schemas.microsoft.com/office/powerpoint/2010/main" val="12589512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153" y="2171524"/>
            <a:ext cx="6401694" cy="2514951"/>
          </a:xfrm>
          <a:prstGeom prst="rect">
            <a:avLst/>
          </a:prstGeom>
        </p:spPr>
      </p:pic>
    </p:spTree>
    <p:extLst>
      <p:ext uri="{BB962C8B-B14F-4D97-AF65-F5344CB8AC3E}">
        <p14:creationId xmlns:p14="http://schemas.microsoft.com/office/powerpoint/2010/main" val="40130310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3995" y="1323681"/>
            <a:ext cx="6516010" cy="4210638"/>
          </a:xfrm>
          <a:prstGeom prst="rect">
            <a:avLst/>
          </a:prstGeom>
        </p:spPr>
      </p:pic>
    </p:spTree>
    <p:extLst>
      <p:ext uri="{BB962C8B-B14F-4D97-AF65-F5344CB8AC3E}">
        <p14:creationId xmlns:p14="http://schemas.microsoft.com/office/powerpoint/2010/main" val="12013493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5890" y="1204602"/>
            <a:ext cx="6592220" cy="4448796"/>
          </a:xfrm>
          <a:prstGeom prst="rect">
            <a:avLst/>
          </a:prstGeom>
        </p:spPr>
      </p:pic>
    </p:spTree>
    <p:extLst>
      <p:ext uri="{BB962C8B-B14F-4D97-AF65-F5344CB8AC3E}">
        <p14:creationId xmlns:p14="http://schemas.microsoft.com/office/powerpoint/2010/main" val="25757914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2100" y="1209365"/>
            <a:ext cx="6439799" cy="4439270"/>
          </a:xfrm>
          <a:prstGeom prst="rect">
            <a:avLst/>
          </a:prstGeom>
        </p:spPr>
      </p:pic>
    </p:spTree>
    <p:extLst>
      <p:ext uri="{BB962C8B-B14F-4D97-AF65-F5344CB8AC3E}">
        <p14:creationId xmlns:p14="http://schemas.microsoft.com/office/powerpoint/2010/main" val="16281294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solidFill>
                  <a:srgbClr val="FF0000"/>
                </a:solidFill>
                <a:cs typeface="B Nazanin" panose="00000400000000000000" pitchFamily="2" charset="-78"/>
              </a:rPr>
              <a:t>سو رفتار پژوهشی چیست؟</a:t>
            </a:r>
            <a:endParaRPr lang="fa-IR" dirty="0">
              <a:solidFill>
                <a:srgbClr val="FF0000"/>
              </a:solidFill>
              <a:cs typeface="B Nazanin" panose="00000400000000000000" pitchFamily="2" charset="-78"/>
            </a:endParaRPr>
          </a:p>
        </p:txBody>
      </p:sp>
      <p:sp>
        <p:nvSpPr>
          <p:cNvPr id="3" name="Content Placeholder 2"/>
          <p:cNvSpPr>
            <a:spLocks noGrp="1"/>
          </p:cNvSpPr>
          <p:nvPr>
            <p:ph idx="1"/>
          </p:nvPr>
        </p:nvSpPr>
        <p:spPr/>
        <p:txBody>
          <a:bodyPr>
            <a:normAutofit fontScale="92500" lnSpcReduction="20000"/>
          </a:bodyPr>
          <a:lstStyle/>
          <a:p>
            <a:pPr algn="just"/>
            <a:r>
              <a:rPr lang="fa-IR" dirty="0">
                <a:ea typeface="Calibri"/>
                <a:cs typeface="B Nazanin"/>
              </a:rPr>
              <a:t>سوء رفتار پژوهشی به معنی رفتار عمدی یا سهوی پژوهشگر، خارج از چارچوب اصول اخلاقی و علمی است. </a:t>
            </a:r>
            <a:endParaRPr lang="fa-IR" dirty="0" smtClean="0">
              <a:ea typeface="Calibri"/>
              <a:cs typeface="B Nazanin"/>
            </a:endParaRPr>
          </a:p>
          <a:p>
            <a:pPr algn="just">
              <a:lnSpc>
                <a:spcPct val="115000"/>
              </a:lnSpc>
              <a:spcAft>
                <a:spcPts val="1000"/>
              </a:spcAft>
            </a:pPr>
            <a:r>
              <a:rPr lang="fa-IR" dirty="0">
                <a:ea typeface="Calibri"/>
                <a:cs typeface="B Nazanin"/>
              </a:rPr>
              <a:t>در یک جمع‌بندی مختصر و فشرده تخلفات حوزۀ پژوهش شامل موارد زیر </a:t>
            </a:r>
            <a:r>
              <a:rPr lang="fa-IR" dirty="0" smtClean="0">
                <a:ea typeface="Calibri"/>
                <a:cs typeface="B Nazanin"/>
              </a:rPr>
              <a:t>است:</a:t>
            </a:r>
            <a:endParaRPr lang="en-US" dirty="0">
              <a:ea typeface="Calibri"/>
              <a:cs typeface="Arial"/>
            </a:endParaRPr>
          </a:p>
          <a:p>
            <a:pPr marL="914400" lvl="1" indent="-514350" algn="just">
              <a:lnSpc>
                <a:spcPct val="115000"/>
              </a:lnSpc>
              <a:spcAft>
                <a:spcPts val="1000"/>
              </a:spcAft>
              <a:buFont typeface="+mj-lt"/>
              <a:buAutoNum type="arabicPeriod"/>
            </a:pPr>
            <a:r>
              <a:rPr lang="fa-IR" dirty="0">
                <a:ea typeface="Calibri"/>
                <a:cs typeface="B Nazanin"/>
              </a:rPr>
              <a:t>تقلب (شامل سرقت علمی، جعل و تحریف)</a:t>
            </a:r>
            <a:endParaRPr lang="en-US" dirty="0">
              <a:ea typeface="Calibri"/>
              <a:cs typeface="Arial"/>
            </a:endParaRPr>
          </a:p>
          <a:p>
            <a:pPr marL="914400" lvl="1" indent="-514350" algn="just">
              <a:lnSpc>
                <a:spcPct val="115000"/>
              </a:lnSpc>
              <a:spcAft>
                <a:spcPts val="1000"/>
              </a:spcAft>
              <a:buFont typeface="+mj-lt"/>
              <a:buAutoNum type="arabicPeriod"/>
            </a:pPr>
            <a:r>
              <a:rPr lang="fa-IR" dirty="0">
                <a:ea typeface="Calibri"/>
                <a:cs typeface="B Nazanin"/>
              </a:rPr>
              <a:t>تخلفات استنادی</a:t>
            </a:r>
            <a:endParaRPr lang="en-US" dirty="0">
              <a:ea typeface="Calibri"/>
              <a:cs typeface="Arial"/>
            </a:endParaRPr>
          </a:p>
          <a:p>
            <a:pPr marL="914400" lvl="1" indent="-514350" algn="just">
              <a:lnSpc>
                <a:spcPct val="115000"/>
              </a:lnSpc>
              <a:spcAft>
                <a:spcPts val="1000"/>
              </a:spcAft>
              <a:buFont typeface="+mj-lt"/>
              <a:buAutoNum type="arabicPeriod"/>
            </a:pPr>
            <a:r>
              <a:rPr lang="fa-IR" dirty="0">
                <a:ea typeface="Calibri"/>
                <a:cs typeface="B Nazanin"/>
              </a:rPr>
              <a:t>تخلفات </a:t>
            </a:r>
            <a:r>
              <a:rPr lang="fa-IR" dirty="0" smtClean="0">
                <a:ea typeface="Calibri"/>
                <a:cs typeface="B Nazanin"/>
              </a:rPr>
              <a:t>نویسندگی</a:t>
            </a:r>
          </a:p>
          <a:p>
            <a:pPr algn="just"/>
            <a:r>
              <a:rPr lang="fa-IR" dirty="0">
                <a:ea typeface="Calibri"/>
                <a:cs typeface="B Nazanin"/>
              </a:rPr>
              <a:t>سوءرفتار علمی عبارت است از: «... جعل، تحریف یا سرقت علمی در ارائه، انجام یا بازنگری یک پژوهش یا گزارش نتایج آن پژوهش».</a:t>
            </a:r>
            <a:endParaRPr lang="fa-IR"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4448" y="3212976"/>
            <a:ext cx="2819400" cy="1619250"/>
          </a:xfrm>
          <a:prstGeom prst="rect">
            <a:avLst/>
          </a:prstGeom>
        </p:spPr>
      </p:pic>
    </p:spTree>
    <p:extLst>
      <p:ext uri="{BB962C8B-B14F-4D97-AF65-F5344CB8AC3E}">
        <p14:creationId xmlns:p14="http://schemas.microsoft.com/office/powerpoint/2010/main" val="24721878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340</TotalTime>
  <Words>999</Words>
  <Application>Microsoft Office PowerPoint</Application>
  <PresentationFormat>On-screen Show (4:3)</PresentationFormat>
  <Paragraphs>66</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سو رفتار پژوهشی</vt:lpstr>
      <vt:lpstr>برنامه کارگاه سو رفتار پژوهشی</vt:lpstr>
      <vt:lpstr>سو رفتار پژوهشی چیست؟</vt:lpstr>
      <vt:lpstr>PowerPoint Presentation</vt:lpstr>
      <vt:lpstr>PowerPoint Presentation</vt:lpstr>
      <vt:lpstr>PowerPoint Presentation</vt:lpstr>
      <vt:lpstr>PowerPoint Presentation</vt:lpstr>
      <vt:lpstr>PowerPoint Presentation</vt:lpstr>
      <vt:lpstr>سو رفتار پژوهشی چیست؟</vt:lpstr>
      <vt:lpstr>سو رفتار پژوهشی چیست؟</vt:lpstr>
      <vt:lpstr>سو رفتار پژوهشی چیست؟</vt:lpstr>
      <vt:lpstr>سو رفتار پژوهشی چیست؟</vt:lpstr>
      <vt:lpstr>سو رفتار پژوهشی چیست؟</vt:lpstr>
      <vt:lpstr>سو رفتار پژوهشی چیست؟</vt:lpstr>
      <vt:lpstr>عوامل ایجاد سو رفتار پژوهشی</vt:lpstr>
      <vt:lpstr>عوامل ایجاد سو رفتار پژوهشی</vt:lpstr>
      <vt:lpstr>عوامل ایجاد سو رفتار پژوهشی</vt:lpstr>
      <vt:lpstr>روشهای جلوگیری از سو رفتار پژوهشی</vt:lpstr>
      <vt:lpstr>PowerPoint Presentation</vt:lpstr>
      <vt:lpstr>PowerPoint Presentation</vt:lpstr>
      <vt:lpstr>PowerPoint Presentation</vt:lpstr>
      <vt:lpstr>PowerPoint Presentation</vt:lpstr>
      <vt:lpstr>روشهای جلوگیری از سو رفتار پژوهشی</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سو رفتار پژوهشی</dc:title>
  <dc:creator>aftab</dc:creator>
  <cp:lastModifiedBy>hotelkhorshid</cp:lastModifiedBy>
  <cp:revision>8</cp:revision>
  <dcterms:created xsi:type="dcterms:W3CDTF">2023-02-04T15:30:06Z</dcterms:created>
  <dcterms:modified xsi:type="dcterms:W3CDTF">2023-11-17T20:56:51Z</dcterms:modified>
</cp:coreProperties>
</file>