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9" r:id="rId1"/>
    <p:sldMasterId id="2147483661" r:id="rId2"/>
    <p:sldMasterId id="2147483674" r:id="rId3"/>
  </p:sldMasterIdLst>
  <p:notesMasterIdLst>
    <p:notesMasterId r:id="rId22"/>
  </p:notesMasterIdLst>
  <p:sldIdLst>
    <p:sldId id="256" r:id="rId4"/>
    <p:sldId id="327" r:id="rId5"/>
    <p:sldId id="302" r:id="rId6"/>
    <p:sldId id="259" r:id="rId7"/>
    <p:sldId id="392" r:id="rId8"/>
    <p:sldId id="285" r:id="rId9"/>
    <p:sldId id="292" r:id="rId10"/>
    <p:sldId id="316" r:id="rId11"/>
    <p:sldId id="373" r:id="rId12"/>
    <p:sldId id="394" r:id="rId13"/>
    <p:sldId id="395" r:id="rId14"/>
    <p:sldId id="258" r:id="rId15"/>
    <p:sldId id="397" r:id="rId16"/>
    <p:sldId id="396" r:id="rId17"/>
    <p:sldId id="398" r:id="rId18"/>
    <p:sldId id="399" r:id="rId19"/>
    <p:sldId id="400" r:id="rId20"/>
    <p:sldId id="391" r:id="rId21"/>
  </p:sldIdLst>
  <p:sldSz cx="9144000" cy="6858000" type="screen4x3"/>
  <p:notesSz cx="6858000" cy="9144000"/>
  <p:defaultTextStyle>
    <a:defPPr>
      <a:defRPr lang="fa-IR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2C0"/>
    <a:srgbClr val="000000"/>
    <a:srgbClr val="461F14"/>
    <a:srgbClr val="B04D32"/>
    <a:srgbClr val="FF00FF"/>
    <a:srgbClr val="FFFF00"/>
    <a:srgbClr val="009999"/>
    <a:srgbClr val="9933FF"/>
    <a:srgbClr val="99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524" autoAdjust="0"/>
    <p:restoredTop sz="91083" autoAdjust="0"/>
  </p:normalViewPr>
  <p:slideViewPr>
    <p:cSldViewPr>
      <p:cViewPr varScale="1">
        <p:scale>
          <a:sx n="66" d="100"/>
          <a:sy n="66" d="100"/>
        </p:scale>
        <p:origin x="134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B45704-2209-41BF-AC97-411FD3B0D3DA}" type="doc">
      <dgm:prSet loTypeId="urn:microsoft.com/office/officeart/2005/8/layout/funnel1" loCatId="relationship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C7362516-57DB-4DE4-9EFD-ECD0A10B1312}">
      <dgm:prSet phldrT="[Text]"/>
      <dgm:spPr/>
      <dgm:t>
        <a:bodyPr/>
        <a:lstStyle/>
        <a:p>
          <a:r>
            <a:rPr lang="en-US" dirty="0"/>
            <a:t>primary studies</a:t>
          </a:r>
          <a:endParaRPr lang="en-US" dirty="0">
            <a:cs typeface="B Zar" pitchFamily="2" charset="-78"/>
          </a:endParaRPr>
        </a:p>
      </dgm:t>
    </dgm:pt>
    <dgm:pt modelId="{CC4589BB-C3FC-4120-8E61-742C7524B5F1}" type="parTrans" cxnId="{FC502F51-39E2-4630-84B4-B19EAEFEF83E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52F3B6F5-CC1A-42D5-999C-1391E4F56AC4}" type="sibTrans" cxnId="{FC502F51-39E2-4630-84B4-B19EAEFEF83E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E7FF68DC-4A40-4ECC-BA49-1221330FBEEC}">
      <dgm:prSet phldrT="[Text]"/>
      <dgm:spPr/>
      <dgm:t>
        <a:bodyPr/>
        <a:lstStyle/>
        <a:p>
          <a:r>
            <a:rPr lang="en-US" dirty="0"/>
            <a:t>primary studies</a:t>
          </a:r>
          <a:endParaRPr lang="en-US" dirty="0">
            <a:cs typeface="B Zar" pitchFamily="2" charset="-78"/>
          </a:endParaRPr>
        </a:p>
      </dgm:t>
    </dgm:pt>
    <dgm:pt modelId="{0C225D46-EAF3-4C71-8D2F-1E5E68327316}" type="parTrans" cxnId="{B326B670-A6D6-4F92-9B39-BA61AD1EC33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D426309-2A13-402D-A095-EC0539CB499B}" type="sibTrans" cxnId="{B326B670-A6D6-4F92-9B39-BA61AD1EC339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17BDBAAF-64D2-4675-8347-84EC80BA06E9}">
      <dgm:prSet phldrT="[Text]"/>
      <dgm:spPr/>
      <dgm:t>
        <a:bodyPr/>
        <a:lstStyle/>
        <a:p>
          <a:r>
            <a:rPr lang="en-US" dirty="0"/>
            <a:t>primary studies</a:t>
          </a:r>
          <a:endParaRPr lang="en-US" dirty="0">
            <a:cs typeface="B Zar" pitchFamily="2" charset="-78"/>
          </a:endParaRPr>
        </a:p>
      </dgm:t>
    </dgm:pt>
    <dgm:pt modelId="{1999E294-7AE1-43F3-BD6F-45BD06F40F9B}" type="parTrans" cxnId="{49495582-EE36-4F4E-9C68-8902CDCDCC0B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5151DCBE-AA7F-4162-901F-9A0574BBCFB5}" type="sibTrans" cxnId="{49495582-EE36-4F4E-9C68-8902CDCDCC0B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5572FC51-C749-483F-B0AC-85147438DD16}">
      <dgm:prSet phldrT="[Text]"/>
      <dgm:spPr/>
      <dgm:t>
        <a:bodyPr/>
        <a:lstStyle/>
        <a:p>
          <a:r>
            <a:rPr lang="en-US" dirty="0"/>
            <a:t>Secondary studies</a:t>
          </a:r>
          <a:endParaRPr lang="en-US" dirty="0">
            <a:cs typeface="B Zar" pitchFamily="2" charset="-78"/>
          </a:endParaRPr>
        </a:p>
      </dgm:t>
    </dgm:pt>
    <dgm:pt modelId="{3FE8680A-FC14-433D-90DF-8D2086B9C901}" type="parTrans" cxnId="{79E86F5A-D6CD-412D-B579-CD6E69CF19F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9923C0F-DE2C-4526-A8F1-D15AC4D8F44D}" type="sibTrans" cxnId="{79E86F5A-D6CD-412D-B579-CD6E69CF19F7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64DF6E7-45EC-4BCB-9EDA-E30F364FE26F}">
      <dgm:prSet phldrT="[Text]"/>
      <dgm:spPr/>
      <dgm:t>
        <a:bodyPr/>
        <a:lstStyle/>
        <a:p>
          <a:endParaRPr lang="en-US" dirty="0">
            <a:cs typeface="B Zar" pitchFamily="2" charset="-78"/>
          </a:endParaRPr>
        </a:p>
      </dgm:t>
    </dgm:pt>
    <dgm:pt modelId="{CAC2B728-E5A2-4781-A1C0-1ACC3987FC23}" type="sibTrans" cxnId="{953AC9D5-98CE-48F1-A30B-8C3E91F787A1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B2F8FD29-C9A5-4C86-96C8-98FA826A2016}" type="parTrans" cxnId="{953AC9D5-98CE-48F1-A30B-8C3E91F787A1}">
      <dgm:prSet/>
      <dgm:spPr/>
      <dgm:t>
        <a:bodyPr/>
        <a:lstStyle/>
        <a:p>
          <a:endParaRPr lang="en-US">
            <a:cs typeface="B Zar" pitchFamily="2" charset="-78"/>
          </a:endParaRPr>
        </a:p>
      </dgm:t>
    </dgm:pt>
    <dgm:pt modelId="{72559F1D-1412-4754-8EC2-BD35661275E6}" type="pres">
      <dgm:prSet presAssocID="{DDB45704-2209-41BF-AC97-411FD3B0D3DA}" presName="Name0" presStyleCnt="0">
        <dgm:presLayoutVars>
          <dgm:chMax val="4"/>
          <dgm:resizeHandles val="exact"/>
        </dgm:presLayoutVars>
      </dgm:prSet>
      <dgm:spPr/>
    </dgm:pt>
    <dgm:pt modelId="{C6556630-2838-4ACF-80E7-7BDBE692B120}" type="pres">
      <dgm:prSet presAssocID="{DDB45704-2209-41BF-AC97-411FD3B0D3DA}" presName="ellipse" presStyleLbl="trBgShp" presStyleIdx="0" presStyleCnt="1"/>
      <dgm:spPr/>
    </dgm:pt>
    <dgm:pt modelId="{7312E61A-F409-4014-8E72-5C4A312DCFC9}" type="pres">
      <dgm:prSet presAssocID="{DDB45704-2209-41BF-AC97-411FD3B0D3DA}" presName="arrow1" presStyleLbl="fgShp" presStyleIdx="0" presStyleCnt="1"/>
      <dgm:spPr/>
    </dgm:pt>
    <dgm:pt modelId="{E9D15EEC-6568-46CF-A782-B46FD7D0E23D}" type="pres">
      <dgm:prSet presAssocID="{DDB45704-2209-41BF-AC97-411FD3B0D3DA}" presName="rectangle" presStyleLbl="revTx" presStyleIdx="0" presStyleCnt="1">
        <dgm:presLayoutVars>
          <dgm:bulletEnabled val="1"/>
        </dgm:presLayoutVars>
      </dgm:prSet>
      <dgm:spPr/>
    </dgm:pt>
    <dgm:pt modelId="{4AE543B5-0316-41D7-B20B-E5C371BA2EEB}" type="pres">
      <dgm:prSet presAssocID="{E7FF68DC-4A40-4ECC-BA49-1221330FBEEC}" presName="item1" presStyleLbl="node1" presStyleIdx="0" presStyleCnt="3">
        <dgm:presLayoutVars>
          <dgm:bulletEnabled val="1"/>
        </dgm:presLayoutVars>
      </dgm:prSet>
      <dgm:spPr/>
    </dgm:pt>
    <dgm:pt modelId="{2103B32C-2288-48D3-8A59-170CD9B486E5}" type="pres">
      <dgm:prSet presAssocID="{17BDBAAF-64D2-4675-8347-84EC80BA06E9}" presName="item2" presStyleLbl="node1" presStyleIdx="1" presStyleCnt="3">
        <dgm:presLayoutVars>
          <dgm:bulletEnabled val="1"/>
        </dgm:presLayoutVars>
      </dgm:prSet>
      <dgm:spPr/>
    </dgm:pt>
    <dgm:pt modelId="{6A3B95D4-6785-485B-A796-E4B197B56AA8}" type="pres">
      <dgm:prSet presAssocID="{5572FC51-C749-483F-B0AC-85147438DD16}" presName="item3" presStyleLbl="node1" presStyleIdx="2" presStyleCnt="3">
        <dgm:presLayoutVars>
          <dgm:bulletEnabled val="1"/>
        </dgm:presLayoutVars>
      </dgm:prSet>
      <dgm:spPr/>
    </dgm:pt>
    <dgm:pt modelId="{E6209A83-E0A4-4F1C-B850-DE3CCEA5261A}" type="pres">
      <dgm:prSet presAssocID="{DDB45704-2209-41BF-AC97-411FD3B0D3DA}" presName="funnel" presStyleLbl="trAlignAcc1" presStyleIdx="0" presStyleCnt="1" custLinFactNeighborX="1549" custLinFactNeighborY="-524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326B670-A6D6-4F92-9B39-BA61AD1EC339}" srcId="{DDB45704-2209-41BF-AC97-411FD3B0D3DA}" destId="{E7FF68DC-4A40-4ECC-BA49-1221330FBEEC}" srcOrd="1" destOrd="0" parTransId="{0C225D46-EAF3-4C71-8D2F-1E5E68327316}" sibTransId="{BD426309-2A13-402D-A095-EC0539CB499B}"/>
    <dgm:cxn modelId="{FC502F51-39E2-4630-84B4-B19EAEFEF83E}" srcId="{DDB45704-2209-41BF-AC97-411FD3B0D3DA}" destId="{C7362516-57DB-4DE4-9EFD-ECD0A10B1312}" srcOrd="0" destOrd="0" parTransId="{CC4589BB-C3FC-4120-8E61-742C7524B5F1}" sibTransId="{52F3B6F5-CC1A-42D5-999C-1391E4F56AC4}"/>
    <dgm:cxn modelId="{5D148158-BC46-4101-8513-EC97FAFFD3A0}" type="presOf" srcId="{E7FF68DC-4A40-4ECC-BA49-1221330FBEEC}" destId="{2103B32C-2288-48D3-8A59-170CD9B486E5}" srcOrd="0" destOrd="0" presId="urn:microsoft.com/office/officeart/2005/8/layout/funnel1"/>
    <dgm:cxn modelId="{79E86F5A-D6CD-412D-B579-CD6E69CF19F7}" srcId="{DDB45704-2209-41BF-AC97-411FD3B0D3DA}" destId="{5572FC51-C749-483F-B0AC-85147438DD16}" srcOrd="3" destOrd="0" parTransId="{3FE8680A-FC14-433D-90DF-8D2086B9C901}" sibTransId="{79923C0F-DE2C-4526-A8F1-D15AC4D8F44D}"/>
    <dgm:cxn modelId="{49495582-EE36-4F4E-9C68-8902CDCDCC0B}" srcId="{DDB45704-2209-41BF-AC97-411FD3B0D3DA}" destId="{17BDBAAF-64D2-4675-8347-84EC80BA06E9}" srcOrd="2" destOrd="0" parTransId="{1999E294-7AE1-43F3-BD6F-45BD06F40F9B}" sibTransId="{5151DCBE-AA7F-4162-901F-9A0574BBCFB5}"/>
    <dgm:cxn modelId="{757BF08D-4E9B-4334-86BA-939A51186045}" type="presOf" srcId="{5572FC51-C749-483F-B0AC-85147438DD16}" destId="{E9D15EEC-6568-46CF-A782-B46FD7D0E23D}" srcOrd="0" destOrd="0" presId="urn:microsoft.com/office/officeart/2005/8/layout/funnel1"/>
    <dgm:cxn modelId="{B9630F9E-667D-443D-A4E6-35FC772C3887}" type="presOf" srcId="{C7362516-57DB-4DE4-9EFD-ECD0A10B1312}" destId="{6A3B95D4-6785-485B-A796-E4B197B56AA8}" srcOrd="0" destOrd="0" presId="urn:microsoft.com/office/officeart/2005/8/layout/funnel1"/>
    <dgm:cxn modelId="{07216BC2-9081-4C30-9A8E-E10F6533E75C}" type="presOf" srcId="{17BDBAAF-64D2-4675-8347-84EC80BA06E9}" destId="{4AE543B5-0316-41D7-B20B-E5C371BA2EEB}" srcOrd="0" destOrd="0" presId="urn:microsoft.com/office/officeart/2005/8/layout/funnel1"/>
    <dgm:cxn modelId="{953AC9D5-98CE-48F1-A30B-8C3E91F787A1}" srcId="{DDB45704-2209-41BF-AC97-411FD3B0D3DA}" destId="{B64DF6E7-45EC-4BCB-9EDA-E30F364FE26F}" srcOrd="4" destOrd="0" parTransId="{B2F8FD29-C9A5-4C86-96C8-98FA826A2016}" sibTransId="{CAC2B728-E5A2-4781-A1C0-1ACC3987FC23}"/>
    <dgm:cxn modelId="{E1DBEFFE-BC3C-4EDC-914B-8A1C80A9C1B0}" type="presOf" srcId="{DDB45704-2209-41BF-AC97-411FD3B0D3DA}" destId="{72559F1D-1412-4754-8EC2-BD35661275E6}" srcOrd="0" destOrd="0" presId="urn:microsoft.com/office/officeart/2005/8/layout/funnel1"/>
    <dgm:cxn modelId="{8B48018A-C220-410B-88CE-7CE3AF4D2E54}" type="presParOf" srcId="{72559F1D-1412-4754-8EC2-BD35661275E6}" destId="{C6556630-2838-4ACF-80E7-7BDBE692B120}" srcOrd="0" destOrd="0" presId="urn:microsoft.com/office/officeart/2005/8/layout/funnel1"/>
    <dgm:cxn modelId="{A2E4800C-5DF4-4297-AC74-F1697DC44DB5}" type="presParOf" srcId="{72559F1D-1412-4754-8EC2-BD35661275E6}" destId="{7312E61A-F409-4014-8E72-5C4A312DCFC9}" srcOrd="1" destOrd="0" presId="urn:microsoft.com/office/officeart/2005/8/layout/funnel1"/>
    <dgm:cxn modelId="{3886EBD5-4679-4ACA-ADEF-57BFAEE09AD0}" type="presParOf" srcId="{72559F1D-1412-4754-8EC2-BD35661275E6}" destId="{E9D15EEC-6568-46CF-A782-B46FD7D0E23D}" srcOrd="2" destOrd="0" presId="urn:microsoft.com/office/officeart/2005/8/layout/funnel1"/>
    <dgm:cxn modelId="{C581FC29-73C4-49F6-8DA5-CD566416BB0C}" type="presParOf" srcId="{72559F1D-1412-4754-8EC2-BD35661275E6}" destId="{4AE543B5-0316-41D7-B20B-E5C371BA2EEB}" srcOrd="3" destOrd="0" presId="urn:microsoft.com/office/officeart/2005/8/layout/funnel1"/>
    <dgm:cxn modelId="{856C9D44-1977-4E28-ADC5-DF904D4EB4FA}" type="presParOf" srcId="{72559F1D-1412-4754-8EC2-BD35661275E6}" destId="{2103B32C-2288-48D3-8A59-170CD9B486E5}" srcOrd="4" destOrd="0" presId="urn:microsoft.com/office/officeart/2005/8/layout/funnel1"/>
    <dgm:cxn modelId="{FC0B55AD-CA98-4BEA-A177-F1F8B6D0FEC4}" type="presParOf" srcId="{72559F1D-1412-4754-8EC2-BD35661275E6}" destId="{6A3B95D4-6785-485B-A796-E4B197B56AA8}" srcOrd="5" destOrd="0" presId="urn:microsoft.com/office/officeart/2005/8/layout/funnel1"/>
    <dgm:cxn modelId="{448F49E9-A24E-4F50-B0BC-63D8ABD11C2F}" type="presParOf" srcId="{72559F1D-1412-4754-8EC2-BD35661275E6}" destId="{E6209A83-E0A4-4F1C-B850-DE3CCEA5261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56630-2838-4ACF-80E7-7BDBE692B120}">
      <dsp:nvSpPr>
        <dsp:cNvPr id="0" name=""/>
        <dsp:cNvSpPr/>
      </dsp:nvSpPr>
      <dsp:spPr>
        <a:xfrm>
          <a:off x="2107372" y="176450"/>
          <a:ext cx="3501866" cy="121615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2E61A-F409-4014-8E72-5C4A312DCFC9}">
      <dsp:nvSpPr>
        <dsp:cNvPr id="0" name=""/>
        <dsp:cNvSpPr/>
      </dsp:nvSpPr>
      <dsp:spPr>
        <a:xfrm>
          <a:off x="3524406" y="3154394"/>
          <a:ext cx="678656" cy="43434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15EEC-6568-46CF-A782-B46FD7D0E23D}">
      <dsp:nvSpPr>
        <dsp:cNvPr id="0" name=""/>
        <dsp:cNvSpPr/>
      </dsp:nvSpPr>
      <dsp:spPr>
        <a:xfrm>
          <a:off x="2234959" y="3501866"/>
          <a:ext cx="3257550" cy="81438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Secondary studies</a:t>
          </a:r>
          <a:endParaRPr lang="en-US" sz="2900" kern="1200" dirty="0">
            <a:cs typeface="B Zar" pitchFamily="2" charset="-78"/>
          </a:endParaRPr>
        </a:p>
      </dsp:txBody>
      <dsp:txXfrm>
        <a:off x="2234959" y="3501866"/>
        <a:ext cx="3257550" cy="814387"/>
      </dsp:txXfrm>
    </dsp:sp>
    <dsp:sp modelId="{4AE543B5-0316-41D7-B20B-E5C371BA2EEB}">
      <dsp:nvSpPr>
        <dsp:cNvPr id="0" name=""/>
        <dsp:cNvSpPr/>
      </dsp:nvSpPr>
      <dsp:spPr>
        <a:xfrm>
          <a:off x="3380531" y="1486528"/>
          <a:ext cx="1221581" cy="12215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primary studies</a:t>
          </a:r>
          <a:endParaRPr lang="en-US" sz="2000" kern="1200" dirty="0">
            <a:cs typeface="B Zar" pitchFamily="2" charset="-78"/>
          </a:endParaRPr>
        </a:p>
      </dsp:txBody>
      <dsp:txXfrm>
        <a:off x="3559427" y="1665424"/>
        <a:ext cx="863789" cy="863789"/>
      </dsp:txXfrm>
    </dsp:sp>
    <dsp:sp modelId="{2103B32C-2288-48D3-8A59-170CD9B486E5}">
      <dsp:nvSpPr>
        <dsp:cNvPr id="0" name=""/>
        <dsp:cNvSpPr/>
      </dsp:nvSpPr>
      <dsp:spPr>
        <a:xfrm>
          <a:off x="2506422" y="570071"/>
          <a:ext cx="1221581" cy="12215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primary studies</a:t>
          </a:r>
          <a:endParaRPr lang="en-US" sz="2000" kern="1200" dirty="0">
            <a:cs typeface="B Zar" pitchFamily="2" charset="-78"/>
          </a:endParaRPr>
        </a:p>
      </dsp:txBody>
      <dsp:txXfrm>
        <a:off x="2685318" y="748967"/>
        <a:ext cx="863789" cy="863789"/>
      </dsp:txXfrm>
    </dsp:sp>
    <dsp:sp modelId="{6A3B95D4-6785-485B-A796-E4B197B56AA8}">
      <dsp:nvSpPr>
        <dsp:cNvPr id="0" name=""/>
        <dsp:cNvSpPr/>
      </dsp:nvSpPr>
      <dsp:spPr>
        <a:xfrm>
          <a:off x="3755150" y="274720"/>
          <a:ext cx="1221581" cy="12215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primary studies</a:t>
          </a:r>
          <a:endParaRPr lang="en-US" sz="2000" kern="1200" dirty="0">
            <a:cs typeface="B Zar" pitchFamily="2" charset="-78"/>
          </a:endParaRPr>
        </a:p>
      </dsp:txBody>
      <dsp:txXfrm>
        <a:off x="3934046" y="453616"/>
        <a:ext cx="863789" cy="863789"/>
      </dsp:txXfrm>
    </dsp:sp>
    <dsp:sp modelId="{E6209A83-E0A4-4F1C-B850-DE3CCEA5261A}">
      <dsp:nvSpPr>
        <dsp:cNvPr id="0" name=""/>
        <dsp:cNvSpPr/>
      </dsp:nvSpPr>
      <dsp:spPr>
        <a:xfrm>
          <a:off x="2022366" y="0"/>
          <a:ext cx="3800475" cy="3040380"/>
        </a:xfrm>
        <a:prstGeom prst="funnel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fld id="{BA96ED68-9BE6-4F9C-B54F-497575185901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66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6ED68-9BE6-4F9C-B54F-497575185901}" type="slidenum">
              <a:rPr lang="fa-IR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57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7D8BB4-43F3-4009-909E-9560BFD3C3F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18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6ED68-9BE6-4F9C-B54F-497575185901}" type="slidenum">
              <a:rPr lang="fa-IR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76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/>
              <a:t>از این رو سوال تحقیق باید ساختار یافته باشد...یعنی اجزاء مشخص داشته باشد...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7D8BB4-43F3-4009-909E-9560BFD3C3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15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6ED68-9BE6-4F9C-B54F-497575185901}" type="slidenum">
              <a:rPr lang="fa-IR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04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dirty="0">
              <a:ea typeface="ＭＳ Ｐゴシック" charset="-128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42DD2D-B6B6-4DDB-B7A5-1ACCBC76E9C6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30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7688E-DA76-4E6D-B9C0-ECC6855E4A05}" type="slidenum">
              <a:rPr lang="fa-IR" smtClean="0">
                <a:solidFill>
                  <a:prstClr val="black"/>
                </a:solidFill>
              </a:rPr>
              <a:pPr/>
              <a:t>18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7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lang="en-US" sz="24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FEA129C-4459-4CA8-B1B1-3E13E72D25C8}" type="datetime12">
              <a:rPr lang="en-US" smtClean="0"/>
              <a:t>10:28 PM</a:t>
            </a:fld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 Shab-Bidar, PHD in Nutrition[2015] 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fld id="{A95E4868-DD40-4A6E-9511-9DEDB5B74ED2}" type="slidenum">
              <a:rPr lang="fa-IR"/>
              <a:pPr/>
              <a:t>‹#›</a:t>
            </a:fld>
            <a:endParaRPr lang="en-US"/>
          </a:p>
        </p:txBody>
      </p: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rtl="0"/>
              <a:endParaRPr lang="en-US" sz="2400"/>
            </a:p>
          </p:txBody>
        </p:sp>
        <p:sp>
          <p:nvSpPr>
            <p:cNvPr id="7178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en-US" sz="2400"/>
            </a:p>
          </p:txBody>
        </p:sp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rtl="0"/>
              <a:endParaRPr lang="en-US" sz="2400"/>
            </a:p>
          </p:txBody>
        </p:sp>
        <p:sp>
          <p:nvSpPr>
            <p:cNvPr id="7180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en-US" sz="2400"/>
            </a:p>
          </p:txBody>
        </p:sp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7182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22BABC-39C8-4AF5-AC07-49E99019078C}" type="datetime12">
              <a:rPr lang="en-US" smtClean="0"/>
              <a:t>10:28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 Shab-Bidar, PHD in Nutrition[2015]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BDBA9-E008-40C5-ADD9-D8EFE1A0E4C6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3DA66B-1050-4E13-AB61-59DC7FB4AE67}" type="datetime12">
              <a:rPr lang="en-US" smtClean="0"/>
              <a:t>10:28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 Shab-Bidar, PHD in Nutrition[2015]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4A8B9-9DF9-44B9-AD49-35C4D26A56A6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E4205-7DFF-425D-8BE2-A22180D395E4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t>10:28 PM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 Shab-Bidar, PHD in Nutrition[2015] 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DC01-2D38-4C56-8B0D-10832DDDA36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45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A44A-BAEB-4519-8116-2FDF4EC3562F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t>10:28 PM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 Shab-Bidar, PHD in Nutrition[2015] 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DC01-2D38-4C56-8B0D-10832DDDA36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03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5F199-0B53-4E86-8824-53405C131BAA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t>10:28 PM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 Shab-Bidar, PHD in Nutrition[2015] 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DC01-2D38-4C56-8B0D-10832DDDA36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48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D9BD6-F491-4F68-9733-D797355228E5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t>10:28 PM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 Shab-Bidar, PHD in Nutrition[2015] 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DC01-2D38-4C56-8B0D-10832DDDA36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41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0D1A-F452-4E58-8D47-F47DEF9E478D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t>10:28 PM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 Shab-Bidar, PHD in Nutrition[2015] 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DC01-2D38-4C56-8B0D-10832DDDA36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AE705-0B9F-461D-8325-5FE5B1FD845F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t>10:28 PM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 Shab-Bidar, PHD in Nutrition[2015] 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DC01-2D38-4C56-8B0D-10832DDDA36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9F8E-9ABE-435C-ABCA-B756BDC780FC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t>10:28 PM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 Shab-Bidar, PHD in Nutrition[2015] 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DC01-2D38-4C56-8B0D-10832DDDA36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32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F42F-D2F0-4892-9CE5-EF04C0D4311F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t>10:28 PM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 Shab-Bidar, PHD in Nutrition[2015] 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DC01-2D38-4C56-8B0D-10832DDDA36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7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50FC91-33B7-458D-AC63-71E36ACCAE01}" type="datetime12">
              <a:rPr lang="en-US" smtClean="0"/>
              <a:t>10:28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 Shab-Bidar, PHD in Nutrition[2015]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1F73E-9C5C-4D95-AD9D-0C9892051014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897A-DA34-49A6-AD89-C8856064A41B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t>10:28 PM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 Shab-Bidar, PHD in Nutrition[2015] 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DC01-2D38-4C56-8B0D-10832DDDA36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58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2FB-0BE8-41A5-9AA4-DA459D7AD1BE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t>10:28 PM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 Shab-Bidar, PHD in Nutrition[2015] 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DC01-2D38-4C56-8B0D-10832DDDA36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78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C569-75DC-4BDC-A558-0FAB9FA30FD1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t>10:28 PM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 Shab-Bidar, PHD in Nutrition[2015] </a:t>
            </a:r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DC01-2D38-4C56-8B0D-10832DDDA36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94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A4C8BFD-F9BB-465D-9181-8BFB02DF7403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t>10:28 PM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S Shab-Bidar, PHD in Nutrition[2015]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DB1DF9B-6780-4635-8895-B97D5DB2718F}" type="slidenum">
              <a:rPr lang="ar-S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351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FA18-2FDB-44E5-B219-59BAD1984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5B76-CB2F-47F4-9F21-311E90DBE8EC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71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FA18-2FDB-44E5-B219-59BAD1984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5B76-CB2F-47F4-9F21-311E90DBE8EC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81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FA18-2FDB-44E5-B219-59BAD1984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5B76-CB2F-47F4-9F21-311E90DBE8EC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944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FA18-2FDB-44E5-B219-59BAD1984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5B76-CB2F-47F4-9F21-311E90DBE8EC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74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FA18-2FDB-44E5-B219-59BAD1984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5B76-CB2F-47F4-9F21-311E90DBE8EC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02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FA18-2FDB-44E5-B219-59BAD1984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5B76-CB2F-47F4-9F21-311E90DBE8EC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661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2CDF73-7E63-404E-904A-EEAE0D5F2FD1}" type="datetime12">
              <a:rPr lang="en-US" smtClean="0"/>
              <a:t>10:28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 Shab-Bidar, PHD in Nutrition[2015]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8D7EF-90C4-461C-933E-BF66988900AE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FA18-2FDB-44E5-B219-59BAD1984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5B76-CB2F-47F4-9F21-311E90DBE8EC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667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FA18-2FDB-44E5-B219-59BAD1984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5B76-CB2F-47F4-9F21-311E90DBE8EC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469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FA18-2FDB-44E5-B219-59BAD1984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5B76-CB2F-47F4-9F21-311E90DBE8EC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3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FA18-2FDB-44E5-B219-59BAD1984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5B76-CB2F-47F4-9F21-311E90DBE8EC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63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FA18-2FDB-44E5-B219-59BAD1984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5B76-CB2F-47F4-9F21-311E90DBE8EC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40895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FA18-2FDB-44E5-B219-59BAD1984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5B76-CB2F-47F4-9F21-311E90DBE8EC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82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FA18-2FDB-44E5-B219-59BAD1984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5B76-CB2F-47F4-9F21-311E90DBE8EC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5757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FA18-2FDB-44E5-B219-59BAD1984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5B76-CB2F-47F4-9F21-311E90DBE8EC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907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FA18-2FDB-44E5-B219-59BAD1984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5B76-CB2F-47F4-9F21-311E90DBE8EC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453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FA18-2FDB-44E5-B219-59BAD19845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5B76-CB2F-47F4-9F21-311E90DBE8EC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7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DBF02C-5D76-46A8-B073-B2A92751A1CC}" type="datetime12">
              <a:rPr lang="en-US" smtClean="0"/>
              <a:t>10:28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 Shab-Bidar, PHD in Nutrition[2015]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8B693-D916-4292-A276-A16E584DAA67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5B1582-F32F-4603-8007-C07C48713C00}" type="datetime12">
              <a:rPr lang="en-US" smtClean="0"/>
              <a:t>10:28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 Shab-Bidar, PHD in Nutrition[2015]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DEBF3-7040-47A7-B82F-264A2ABF268D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979483-2D07-4B69-9B6B-524AE600299C}" type="datetime12">
              <a:rPr lang="en-US" smtClean="0"/>
              <a:t>10:28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 Shab-Bidar, PHD in Nutrition[2015]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3341A-802F-4A60-9342-3FBFE02A7570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20D180-C443-42E5-87D5-DD2BDDC4EED4}" type="datetime12">
              <a:rPr lang="en-US" smtClean="0"/>
              <a:t>10:28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 Shab-Bidar, PHD in Nutrition[2015]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A238F-A839-40AF-AC3F-895C6C74BE30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2AADD3-4DF7-40B5-A588-649ED3233BF8}" type="datetime12">
              <a:rPr lang="en-US" smtClean="0"/>
              <a:t>10:28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 Shab-Bidar, PHD in Nutrition[2015]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8E82C-7EF2-4C59-BBDE-D161DA5EDCCB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475408-2ED5-4A6B-ACF5-8E326191A186}" type="datetime12">
              <a:rPr lang="en-US" smtClean="0"/>
              <a:t>10:28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 Shab-Bidar, PHD in Nutrition[2015]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6E1C0-3512-4A83-9627-E9097EC452B1}" type="slidenum">
              <a:rPr lang="fa-IR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latin typeface="Arial" pitchFamily="34" charset="0"/>
              </a:defRPr>
            </a:lvl1pPr>
          </a:lstStyle>
          <a:p>
            <a:fld id="{B460553C-3DFF-4E40-8A90-81EB5DE27526}" type="datetime12">
              <a:rPr lang="en-US" smtClean="0"/>
              <a:t>10:28 PM</a:t>
            </a:fld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latin typeface="Arial" pitchFamily="34" charset="0"/>
              </a:defRPr>
            </a:lvl1pPr>
          </a:lstStyle>
          <a:p>
            <a:r>
              <a:rPr lang="en-US"/>
              <a:t>S Shab-Bidar, PHD in Nutrition[2015] 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latin typeface="Arial" pitchFamily="34" charset="0"/>
              </a:defRPr>
            </a:lvl1pPr>
          </a:lstStyle>
          <a:p>
            <a:fld id="{52263950-EFA1-4618-921F-1DA14870331A}" type="slidenum">
              <a:rPr lang="fa-IR"/>
              <a:pPr/>
              <a:t>‹#›</a:t>
            </a:fld>
            <a:endParaRPr lang="en-US"/>
          </a:p>
        </p:txBody>
      </p:sp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615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en-US" sz="2400"/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en-US" sz="2400"/>
            </a:p>
          </p:txBody>
        </p:sp>
        <p:sp>
          <p:nvSpPr>
            <p:cNvPr id="615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en-US" sz="2400"/>
            </a:p>
          </p:txBody>
        </p:sp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en-US" sz="24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lvl1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469900" indent="-469900" algn="r" rtl="1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r" rtl="1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377950" indent="-468313" algn="r" rtl="1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  <a:cs typeface="+mn-cs"/>
        </a:defRPr>
      </a:lvl3pPr>
      <a:lvl4pPr marL="1827213" indent="-438150" algn="r" rtl="1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297113" indent="-468313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5pPr>
      <a:lvl6pPr marL="2754313" indent="-468313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6pPr>
      <a:lvl7pPr marL="3211513" indent="-468313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7pPr>
      <a:lvl8pPr marL="3668713" indent="-468313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8pPr>
      <a:lvl9pPr marL="4125913" indent="-468313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7329444-B5DE-4CCE-9F7F-AD867B92DF3A}" type="datetime12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rPr>
              <a:t>10:28 PM</a:t>
            </a:fld>
            <a:endParaRPr lang="fa-IR">
              <a:solidFill>
                <a:prstClr val="black">
                  <a:tint val="75000"/>
                </a:prstClr>
              </a:solidFill>
              <a:latin typeface="Calibri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S Shab-Bidar, PHD in Nutrition[2015] </a:t>
            </a:r>
            <a:endParaRPr lang="fa-IR">
              <a:solidFill>
                <a:prstClr val="black">
                  <a:tint val="75000"/>
                </a:prstClr>
              </a:solidFill>
              <a:latin typeface="Calibri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EE2DC01-2D38-4C56-8B0D-10832DDDA360}" type="slidenum">
              <a:rPr lang="fa-IR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a-IR">
              <a:solidFill>
                <a:prstClr val="black">
                  <a:tint val="75000"/>
                </a:prstClr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378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fld id="{9C7FFA18-2FDB-44E5-B219-59BAD19845F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rtl="0" fontAlgn="auto">
                <a:spcBef>
                  <a:spcPts val="0"/>
                </a:spcBef>
                <a:spcAft>
                  <a:spcPts val="0"/>
                </a:spcAft>
              </a:pPr>
              <a:t>10/8/2023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rtl="0" fontAlgn="auto">
              <a:spcBef>
                <a:spcPts val="0"/>
              </a:spcBef>
              <a:spcAft>
                <a:spcPts val="0"/>
              </a:spcAft>
            </a:pPr>
            <a:fld id="{413C5B76-CB2F-47F4-9F21-311E90DBE8EC}" type="slidenum">
              <a:rPr lang="en-US" smtClean="0">
                <a:solidFill>
                  <a:srgbClr val="90C226"/>
                </a:solidFill>
                <a:latin typeface="Trebuchet MS" panose="020B0603020202020204"/>
              </a:rPr>
              <a:pPr rtl="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90C226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2656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764704"/>
            <a:ext cx="7696200" cy="1409328"/>
          </a:xfrm>
        </p:spPr>
        <p:txBody>
          <a:bodyPr/>
          <a:lstStyle/>
          <a:p>
            <a:pPr algn="ctr"/>
            <a:r>
              <a:rPr lang="fa-IR" sz="4000" b="1" dirty="0">
                <a:solidFill>
                  <a:schemeClr val="bg2">
                    <a:lumMod val="10000"/>
                  </a:schemeClr>
                </a:solidFill>
                <a:cs typeface="B Mitra" pitchFamily="2" charset="-78"/>
              </a:rPr>
              <a:t>مقاله نویسی</a:t>
            </a:r>
            <a:endParaRPr lang="en-US" sz="4000" b="1" dirty="0">
              <a:solidFill>
                <a:schemeClr val="bg2">
                  <a:lumMod val="10000"/>
                </a:schemeClr>
              </a:solidFill>
              <a:cs typeface="B Mitra" pitchFamily="2" charset="-7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4221088"/>
            <a:ext cx="7696200" cy="2057400"/>
          </a:xfrm>
        </p:spPr>
        <p:txBody>
          <a:bodyPr/>
          <a:lstStyle/>
          <a:p>
            <a:pPr algn="ctr" rtl="0"/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Presented by: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</a:rPr>
              <a:t>Dr.Hamed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</a:rPr>
              <a:t>Kord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10000"/>
                  </a:schemeClr>
                </a:solidFill>
              </a:rPr>
              <a:t>Varkaneh</a:t>
            </a:r>
            <a:endParaRPr lang="en-US" sz="1800" dirty="0">
              <a:latin typeface="Calibri"/>
              <a:ea typeface="Calibri"/>
            </a:endParaRPr>
          </a:p>
          <a:p>
            <a:pPr algn="ctr" rtl="0"/>
            <a:endParaRPr lang="en-US" sz="18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sz="1800" dirty="0"/>
              <a:t>Hamedan University of Medical Sciences,</a:t>
            </a:r>
          </a:p>
          <a:p>
            <a:pPr algn="ctr"/>
            <a:r>
              <a:rPr lang="en-US" sz="1800" dirty="0"/>
              <a:t>Tehran, Iran</a:t>
            </a:r>
            <a:endParaRPr lang="en-US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 descr="C:\Users\user\Desktop\imagesCA7MB7E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420888"/>
            <a:ext cx="2596272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728D7-9F36-41F7-BE0C-6FCF58CCD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How to find the title</a:t>
            </a:r>
            <a:r>
              <a:rPr lang="fa-IR" dirty="0"/>
              <a:t>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91E19-477A-4A9C-98B3-57772B602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Search in reliable databases and journal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727A19-B278-4A78-A5D7-9E1D1426B7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78" t="12319" r="7660" b="38901"/>
          <a:stretch/>
        </p:blipFill>
        <p:spPr>
          <a:xfrm>
            <a:off x="323528" y="2819722"/>
            <a:ext cx="7272808" cy="23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37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FC286-73F9-418B-954A-5CCC0DD5B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9A95D-3F5F-46BE-A0F3-68E6DEA05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C073D0-5684-4B62-B2CB-691B0D1522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09" r="2750" b="4755"/>
          <a:stretch/>
        </p:blipFill>
        <p:spPr>
          <a:xfrm>
            <a:off x="0" y="332655"/>
            <a:ext cx="8892480" cy="579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21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141730" y="2294875"/>
          <a:ext cx="5562620" cy="3039196"/>
        </p:xfrm>
        <a:graphic>
          <a:graphicData uri="http://schemas.openxmlformats.org/drawingml/2006/table">
            <a:tbl>
              <a:tblPr/>
              <a:tblGrid>
                <a:gridCol w="324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5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61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398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37475" marR="3747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35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OR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37475" marR="37475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“???"[Mesh]</a:t>
                      </a:r>
                      <a:endParaRPr kumimoji="0" lang="en-C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68579" marR="68579" marT="34294" marB="34294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CA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</a:p>
                  </a:txBody>
                  <a:tcPr marL="68579" marR="68579"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“???"[Mesh]</a:t>
                      </a:r>
                      <a:endParaRPr lang="en-CA" sz="14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CA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</a:p>
                  </a:txBody>
                  <a:tcPr marL="68579" marR="68579"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CA" sz="14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“???"[Mesh] </a:t>
                      </a:r>
                    </a:p>
                  </a:txBody>
                  <a:tcPr marL="68579" marR="68579"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79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OR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37475" marR="37475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37475" marR="37475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37475" marR="374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37475" marR="374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68579" marR="68579"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68579" marR="68579"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29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OR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37475" marR="37475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37475" marR="37475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37475" marR="374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37475" marR="374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37475" marR="374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37475" marR="374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988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OR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37475" marR="37475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“???"[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</a:rPr>
                        <a:t>tiab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]</a:t>
                      </a:r>
                      <a:endParaRPr kumimoji="0" lang="en-C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37475" marR="37475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37475" marR="374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“???"[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tiab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kumimoji="0" lang="en-C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itchFamily="34" charset="0"/>
                        <a:ea typeface="ＭＳ Ｐゴシック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37475" marR="374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37475" marR="374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“???"[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</a:rPr>
                        <a:t>tiab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]</a:t>
                      </a:r>
                      <a:endParaRPr kumimoji="0" lang="en-C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37475" marR="374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988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OR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37475" marR="37475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“???"[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</a:rPr>
                        <a:t>tiab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]</a:t>
                      </a:r>
                      <a:endParaRPr kumimoji="0" lang="en-C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37475" marR="37475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37475" marR="374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“???"[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tiab</a:t>
                      </a: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kumimoji="0" lang="en-C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itchFamily="34" charset="0"/>
                        <a:ea typeface="ＭＳ Ｐゴシック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37475" marR="3747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68579" marR="68579" marT="34294" marB="342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“???"[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</a:rPr>
                        <a:t>tiab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</a:rPr>
                        <a:t>]</a:t>
                      </a:r>
                      <a:endParaRPr kumimoji="0" lang="en-C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marL="68579" marR="68579" marT="34294" marB="342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2264" name="TextBox 5"/>
          <p:cNvSpPr txBox="1">
            <a:spLocks noChangeArrowheads="1"/>
          </p:cNvSpPr>
          <p:nvPr/>
        </p:nvSpPr>
        <p:spPr bwMode="auto">
          <a:xfrm>
            <a:off x="2370535" y="2275053"/>
            <a:ext cx="10227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u="sng" dirty="0"/>
              <a:t>Concept #1</a:t>
            </a:r>
          </a:p>
          <a:p>
            <a:endParaRPr lang="en-US" dirty="0"/>
          </a:p>
        </p:txBody>
      </p:sp>
      <p:sp>
        <p:nvSpPr>
          <p:cNvPr id="52265" name="TextBox 6"/>
          <p:cNvSpPr txBox="1">
            <a:spLocks noChangeArrowheads="1"/>
          </p:cNvSpPr>
          <p:nvPr/>
        </p:nvSpPr>
        <p:spPr bwMode="auto">
          <a:xfrm>
            <a:off x="4083844" y="2272671"/>
            <a:ext cx="10239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u="sng" dirty="0"/>
              <a:t>Concept #2</a:t>
            </a:r>
          </a:p>
          <a:p>
            <a:endParaRPr lang="en-US" dirty="0"/>
          </a:p>
        </p:txBody>
      </p:sp>
      <p:sp>
        <p:nvSpPr>
          <p:cNvPr id="52266" name="TextBox 7"/>
          <p:cNvSpPr txBox="1">
            <a:spLocks noChangeArrowheads="1"/>
          </p:cNvSpPr>
          <p:nvPr/>
        </p:nvSpPr>
        <p:spPr bwMode="auto">
          <a:xfrm>
            <a:off x="6462210" y="2278410"/>
            <a:ext cx="10239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u="sng" dirty="0"/>
              <a:t>Concept #3</a:t>
            </a:r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1385647" y="4293096"/>
            <a:ext cx="589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68" name="TextBox 9"/>
          <p:cNvSpPr txBox="1">
            <a:spLocks noChangeArrowheads="1"/>
          </p:cNvSpPr>
          <p:nvPr/>
        </p:nvSpPr>
        <p:spPr bwMode="auto">
          <a:xfrm>
            <a:off x="1178179" y="2942946"/>
            <a:ext cx="10715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CA" u="sng" dirty="0"/>
              <a:t>Subject Headings</a:t>
            </a:r>
            <a:endParaRPr lang="en-US" u="sng" dirty="0"/>
          </a:p>
        </p:txBody>
      </p:sp>
      <p:sp>
        <p:nvSpPr>
          <p:cNvPr id="52269" name="TextBox 10"/>
          <p:cNvSpPr txBox="1">
            <a:spLocks noChangeArrowheads="1"/>
          </p:cNvSpPr>
          <p:nvPr/>
        </p:nvSpPr>
        <p:spPr bwMode="auto">
          <a:xfrm>
            <a:off x="1176895" y="4887162"/>
            <a:ext cx="9108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CA" u="sng" dirty="0"/>
              <a:t>Text</a:t>
            </a:r>
          </a:p>
          <a:p>
            <a:pPr algn="l" rtl="0"/>
            <a:r>
              <a:rPr lang="en-CA" u="sng" dirty="0"/>
              <a:t>Words</a:t>
            </a:r>
            <a:endParaRPr lang="en-US" u="sng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2700" b="1" dirty="0">
                <a:solidFill>
                  <a:srgbClr val="000000"/>
                </a:solidFill>
                <a:latin typeface="Calibri" pitchFamily="34" charset="0"/>
                <a:ea typeface="ＭＳ Ｐゴシック" pitchFamily="1" charset="-128"/>
              </a:rPr>
              <a:t>Identify Subject Headings and Key Words</a:t>
            </a:r>
            <a:endParaRPr lang="en-US" sz="27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47D2-4910-4B61-9EAA-1795ED8EADB2}" type="datetime12">
              <a:rPr lang="en-US" smtClean="0"/>
              <a:t>10:28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8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/>
              <a:t>L-arginine AND obesity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19758"/>
            <a:ext cx="7886700" cy="3570215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#1 </a:t>
            </a:r>
            <a:r>
              <a:rPr lang="en-US" sz="1800" dirty="0"/>
              <a:t>((((((("Arginine"[Mesh]) OR "Arginine"[</a:t>
            </a:r>
            <a:r>
              <a:rPr lang="en-US" sz="1800" dirty="0" err="1"/>
              <a:t>tiab</a:t>
            </a:r>
            <a:r>
              <a:rPr lang="en-US" sz="1800" dirty="0"/>
              <a:t>]) OR "L-arginine "[</a:t>
            </a:r>
            <a:r>
              <a:rPr lang="en-US" sz="1800" dirty="0" err="1"/>
              <a:t>tiab</a:t>
            </a:r>
            <a:r>
              <a:rPr lang="en-US" sz="1800" dirty="0"/>
              <a:t>]) OR "L-</a:t>
            </a:r>
            <a:r>
              <a:rPr lang="en-US" sz="1800" dirty="0" err="1"/>
              <a:t>Arg</a:t>
            </a:r>
            <a:r>
              <a:rPr lang="en-US" sz="1800" dirty="0"/>
              <a:t>"[</a:t>
            </a:r>
            <a:r>
              <a:rPr lang="en-US" sz="1800" dirty="0" err="1"/>
              <a:t>tiab</a:t>
            </a:r>
            <a:r>
              <a:rPr lang="en-US" sz="1800" dirty="0"/>
              <a:t>]) OR "</a:t>
            </a:r>
            <a:r>
              <a:rPr lang="en-US" sz="1800" dirty="0" err="1"/>
              <a:t>Arg</a:t>
            </a:r>
            <a:r>
              <a:rPr lang="en-US" sz="1800" dirty="0"/>
              <a:t>"[</a:t>
            </a:r>
            <a:r>
              <a:rPr lang="en-US" sz="1800" dirty="0" err="1"/>
              <a:t>tiab</a:t>
            </a:r>
            <a:r>
              <a:rPr lang="en-US" sz="1800" dirty="0"/>
              <a:t>]))</a:t>
            </a:r>
          </a:p>
          <a:p>
            <a:endParaRPr lang="en-US" sz="1800" dirty="0"/>
          </a:p>
          <a:p>
            <a:r>
              <a:rPr lang="en-US" sz="1800" dirty="0">
                <a:solidFill>
                  <a:srgbClr val="000000"/>
                </a:solidFill>
              </a:rPr>
              <a:t>#2 </a:t>
            </a:r>
            <a:r>
              <a:rPr lang="en-US" sz="1800" dirty="0"/>
              <a:t>("Obesity"[Mesh] OR "Weight Loss"[Mesh] OR "weight reduce"[</a:t>
            </a:r>
            <a:r>
              <a:rPr lang="en-US" sz="1800" dirty="0" err="1"/>
              <a:t>tiab</a:t>
            </a:r>
            <a:r>
              <a:rPr lang="en-US" sz="1800" dirty="0"/>
              <a:t>] OR "weight decrease"[</a:t>
            </a:r>
            <a:r>
              <a:rPr lang="en-US" sz="1800" dirty="0" err="1"/>
              <a:t>tiab</a:t>
            </a:r>
            <a:r>
              <a:rPr lang="en-US" sz="1800" dirty="0"/>
              <a:t>] OR "weight change"[</a:t>
            </a:r>
            <a:r>
              <a:rPr lang="en-US" sz="1800" dirty="0" err="1"/>
              <a:t>tiab</a:t>
            </a:r>
            <a:r>
              <a:rPr lang="en-US" sz="1800" dirty="0"/>
              <a:t>] OR "Body Weight"[Mesh] OR "Obesity, Abdominal"[Mesh] OR "Body Mass Index"[Mesh] OR "Waist Circumference"[Mesh] OR "Weight Loss"[</a:t>
            </a:r>
            <a:r>
              <a:rPr lang="en-US" sz="1800" dirty="0" err="1"/>
              <a:t>tiab</a:t>
            </a:r>
            <a:r>
              <a:rPr lang="en-US" sz="1800" dirty="0"/>
              <a:t>] OR </a:t>
            </a:r>
            <a:r>
              <a:rPr lang="en-US" sz="1800" dirty="0" err="1"/>
              <a:t>obes</a:t>
            </a:r>
            <a:r>
              <a:rPr lang="en-US" sz="1800" dirty="0"/>
              <a:t>*[</a:t>
            </a:r>
            <a:r>
              <a:rPr lang="en-US" sz="1800" dirty="0" err="1"/>
              <a:t>tiab</a:t>
            </a:r>
            <a:r>
              <a:rPr lang="en-US" sz="1800" dirty="0"/>
              <a:t>] OR "central obesity "[</a:t>
            </a:r>
            <a:r>
              <a:rPr lang="en-US" sz="1800" dirty="0" err="1"/>
              <a:t>tiab</a:t>
            </a:r>
            <a:r>
              <a:rPr lang="en-US" sz="1800" dirty="0"/>
              <a:t>] OR "Body Mass Index"[</a:t>
            </a:r>
            <a:r>
              <a:rPr lang="en-US" sz="1800" dirty="0" err="1"/>
              <a:t>tiab</a:t>
            </a:r>
            <a:r>
              <a:rPr lang="en-US" sz="1800" dirty="0"/>
              <a:t>] OR "overweight" [</a:t>
            </a:r>
            <a:r>
              <a:rPr lang="en-US" sz="1800" dirty="0" err="1"/>
              <a:t>tiab</a:t>
            </a:r>
            <a:r>
              <a:rPr lang="en-US" sz="1800" dirty="0"/>
              <a:t>] OR "body weight" [</a:t>
            </a:r>
            <a:r>
              <a:rPr lang="en-US" sz="1800" dirty="0" err="1"/>
              <a:t>tiab</a:t>
            </a:r>
            <a:r>
              <a:rPr lang="en-US" sz="1800" dirty="0"/>
              <a:t>] OR "adipose tissue" [</a:t>
            </a:r>
            <a:r>
              <a:rPr lang="en-US" sz="1800" dirty="0" err="1"/>
              <a:t>tiab</a:t>
            </a:r>
            <a:r>
              <a:rPr lang="en-US" sz="1800" dirty="0"/>
              <a:t>] OR "fat mass" [</a:t>
            </a:r>
            <a:r>
              <a:rPr lang="en-US" sz="1800" dirty="0" err="1"/>
              <a:t>tiab</a:t>
            </a:r>
            <a:r>
              <a:rPr lang="en-US" sz="1800" dirty="0"/>
              <a:t>] OR "adiposity" [</a:t>
            </a:r>
            <a:r>
              <a:rPr lang="en-US" sz="1800" dirty="0" err="1"/>
              <a:t>tiab</a:t>
            </a:r>
            <a:r>
              <a:rPr lang="en-US" sz="1800" dirty="0"/>
              <a:t>] OR "Waist Circumference"[</a:t>
            </a:r>
            <a:r>
              <a:rPr lang="en-US" sz="1800" dirty="0" err="1"/>
              <a:t>tiab</a:t>
            </a:r>
            <a:r>
              <a:rPr lang="en-US" sz="1800" dirty="0"/>
              <a:t>])) </a:t>
            </a:r>
          </a:p>
          <a:p>
            <a:endParaRPr lang="en-US" sz="1800" dirty="0"/>
          </a:p>
          <a:p>
            <a:r>
              <a:rPr lang="en-US" sz="1800" dirty="0">
                <a:solidFill>
                  <a:srgbClr val="000000"/>
                </a:solidFill>
              </a:rPr>
              <a:t>#3</a:t>
            </a:r>
            <a:r>
              <a:rPr lang="en-US" sz="1800" dirty="0"/>
              <a:t> ((((((((("Intervention Studies" [</a:t>
            </a:r>
            <a:r>
              <a:rPr lang="en-US" sz="1800" dirty="0" err="1"/>
              <a:t>tiab</a:t>
            </a:r>
            <a:r>
              <a:rPr lang="en-US" sz="1800" dirty="0"/>
              <a:t>]) OR "intervention"[</a:t>
            </a:r>
            <a:r>
              <a:rPr lang="en-US" sz="1800" dirty="0" err="1"/>
              <a:t>tiab</a:t>
            </a:r>
            <a:r>
              <a:rPr lang="en-US" sz="1800" dirty="0"/>
              <a:t>]) OR "controlled trial"[</a:t>
            </a:r>
            <a:r>
              <a:rPr lang="en-US" sz="1800" dirty="0" err="1"/>
              <a:t>tiab</a:t>
            </a:r>
            <a:r>
              <a:rPr lang="en-US" sz="1800" dirty="0"/>
              <a:t>]) OR "randomized" [</a:t>
            </a:r>
            <a:r>
              <a:rPr lang="en-US" sz="1800" dirty="0" err="1"/>
              <a:t>tiab</a:t>
            </a:r>
            <a:r>
              <a:rPr lang="en-US" sz="1800" dirty="0"/>
              <a:t>]) OR "</a:t>
            </a:r>
            <a:r>
              <a:rPr lang="en-US" sz="1800" dirty="0" err="1"/>
              <a:t>randomised</a:t>
            </a:r>
            <a:r>
              <a:rPr lang="en-US" sz="1800" dirty="0"/>
              <a:t>"[</a:t>
            </a:r>
            <a:r>
              <a:rPr lang="en-US" sz="1800" dirty="0" err="1"/>
              <a:t>tiab</a:t>
            </a:r>
            <a:r>
              <a:rPr lang="en-US" sz="1800" dirty="0"/>
              <a:t>]) OR "random"[</a:t>
            </a:r>
            <a:r>
              <a:rPr lang="en-US" sz="1800" dirty="0" err="1"/>
              <a:t>tiab</a:t>
            </a:r>
            <a:r>
              <a:rPr lang="en-US" sz="1800" dirty="0"/>
              <a:t>]) OR "randomly"[</a:t>
            </a:r>
            <a:r>
              <a:rPr lang="en-US" sz="1800" dirty="0" err="1"/>
              <a:t>tiab</a:t>
            </a:r>
            <a:r>
              <a:rPr lang="en-US" sz="1800" dirty="0"/>
              <a:t>]) OR "placebo"[</a:t>
            </a:r>
            <a:r>
              <a:rPr lang="en-US" sz="1800" dirty="0" err="1"/>
              <a:t>tiab</a:t>
            </a:r>
            <a:r>
              <a:rPr lang="en-US" sz="1800" dirty="0"/>
              <a:t>]) OR "assignment"[</a:t>
            </a:r>
            <a:r>
              <a:rPr lang="en-US" sz="1800" dirty="0" err="1"/>
              <a:t>tiab</a:t>
            </a:r>
            <a:r>
              <a:rPr lang="en-US" sz="1800" dirty="0"/>
              <a:t>])</a:t>
            </a:r>
          </a:p>
          <a:p>
            <a:br>
              <a:rPr lang="en-US" sz="1800" dirty="0">
                <a:solidFill>
                  <a:srgbClr val="000000"/>
                </a:solidFill>
              </a:rPr>
            </a:br>
            <a:br>
              <a:rPr lang="en-US" sz="1800" dirty="0">
                <a:solidFill>
                  <a:srgbClr val="000000"/>
                </a:solidFill>
              </a:rPr>
            </a:b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73B14-98A1-489A-B5F4-A8B0CBC93424}" type="datetime12">
              <a:rPr lang="en-US" smtClean="0"/>
              <a:t>10:28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71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8651-B832-4074-BC6C-DF39D61A0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BB309F-6247-4973-8F48-A8CD9D57E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484784"/>
            <a:ext cx="7961355" cy="4839816"/>
          </a:xfrm>
        </p:spPr>
      </p:pic>
    </p:spTree>
    <p:extLst>
      <p:ext uri="{BB962C8B-B14F-4D97-AF65-F5344CB8AC3E}">
        <p14:creationId xmlns:p14="http://schemas.microsoft.com/office/powerpoint/2010/main" val="2147919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B9F07-2EB2-4FF1-BAA8-603E0F7A7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45E684D-6B0E-413E-911E-AE6A1985F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04" y="1676400"/>
            <a:ext cx="7416463" cy="4541294"/>
          </a:xfrm>
        </p:spPr>
      </p:pic>
    </p:spTree>
    <p:extLst>
      <p:ext uri="{BB962C8B-B14F-4D97-AF65-F5344CB8AC3E}">
        <p14:creationId xmlns:p14="http://schemas.microsoft.com/office/powerpoint/2010/main" val="597305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952AC-E956-49FE-8A31-A80C08AE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How to write different parts of the article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8C6EF-FE68-48C2-87EE-34ED0AD10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Title</a:t>
            </a:r>
          </a:p>
          <a:p>
            <a:pPr algn="l" rtl="0"/>
            <a:r>
              <a:rPr lang="en-US" dirty="0"/>
              <a:t>Abstract</a:t>
            </a:r>
          </a:p>
          <a:p>
            <a:pPr algn="l" rtl="0"/>
            <a:r>
              <a:rPr lang="en-US" dirty="0"/>
              <a:t>Methods and </a:t>
            </a:r>
            <a:r>
              <a:rPr lang="en-US" dirty="0" err="1"/>
              <a:t>meterials</a:t>
            </a:r>
            <a:endParaRPr lang="en-US" dirty="0"/>
          </a:p>
          <a:p>
            <a:pPr algn="l" rtl="0"/>
            <a:r>
              <a:rPr lang="en-US" dirty="0"/>
              <a:t>Results</a:t>
            </a:r>
          </a:p>
          <a:p>
            <a:pPr algn="l" rtl="0"/>
            <a:r>
              <a:rPr lang="en-US" dirty="0"/>
              <a:t>Discussion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64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D5E9D-BC8A-4483-B6EB-CD564DFF6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the article for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7232C-17ED-4D23-BF41-FF1E7D55B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Work with endnote</a:t>
            </a:r>
          </a:p>
          <a:p>
            <a:pPr algn="l" rtl="0"/>
            <a:r>
              <a:rPr lang="en-US" dirty="0"/>
              <a:t>Find a suitable journal</a:t>
            </a:r>
          </a:p>
          <a:p>
            <a:pPr algn="l" rtl="0"/>
            <a:r>
              <a:rPr lang="en-US" dirty="0"/>
              <a:t>How to register and submit to the journal site</a:t>
            </a:r>
          </a:p>
        </p:txBody>
      </p:sp>
    </p:spTree>
    <p:extLst>
      <p:ext uri="{BB962C8B-B14F-4D97-AF65-F5344CB8AC3E}">
        <p14:creationId xmlns:p14="http://schemas.microsoft.com/office/powerpoint/2010/main" val="2484534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" y="0"/>
            <a:ext cx="9142857" cy="771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25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1400" dirty="0"/>
              <a:t>Types of studies</a:t>
            </a:r>
            <a:endParaRPr lang="fa-IR" sz="3600" b="1" dirty="0">
              <a:cs typeface="B Mitra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834880" cy="639762"/>
          </a:xfrm>
        </p:spPr>
        <p:txBody>
          <a:bodyPr>
            <a:noAutofit/>
          </a:bodyPr>
          <a:lstStyle/>
          <a:p>
            <a:pPr algn="ctr" rtl="0"/>
            <a:r>
              <a:rPr lang="en-US" sz="2800" dirty="0">
                <a:latin typeface="+mj-lt"/>
                <a:ea typeface="+mj-ea"/>
                <a:cs typeface="B Mitra" pitchFamily="2" charset="-78"/>
              </a:rPr>
              <a:t>Secondary studies</a:t>
            </a:r>
            <a:endParaRPr lang="fa-IR" sz="2800" dirty="0"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2800" dirty="0">
                <a:latin typeface="+mj-lt"/>
                <a:ea typeface="+mj-ea"/>
                <a:cs typeface="B Mitra" pitchFamily="2" charset="-78"/>
              </a:rPr>
              <a:t>primary studies</a:t>
            </a:r>
            <a:endParaRPr lang="fa-IR" sz="2800" dirty="0">
              <a:latin typeface="+mj-lt"/>
              <a:ea typeface="+mj-ea"/>
              <a:cs typeface="B Mitra" pitchFamily="2" charset="-78"/>
            </a:endParaRPr>
          </a:p>
        </p:txBody>
      </p:sp>
      <p:pic>
        <p:nvPicPr>
          <p:cNvPr id="48129" name="Picture 1" descr="C:\Users\Dr.sotude\Pictures\primary-and-secondary-resea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92554"/>
            <a:ext cx="7162800" cy="3540702"/>
          </a:xfrm>
          <a:prstGeom prst="rect">
            <a:avLst/>
          </a:prstGeom>
          <a:noFill/>
        </p:spPr>
      </p:pic>
      <p:sp>
        <p:nvSpPr>
          <p:cNvPr id="11" name="Rectangle 10"/>
          <p:cNvSpPr>
            <a:spLocks noChangeArrowheads="1"/>
          </p:cNvSpPr>
          <p:nvPr/>
        </p:nvSpPr>
        <p:spPr bwMode="blackGray">
          <a:xfrm>
            <a:off x="1285852" y="1354123"/>
            <a:ext cx="6705600" cy="746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34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1098"/>
            <a:ext cx="8229600" cy="1143000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bg2">
                    <a:lumMod val="10000"/>
                  </a:schemeClr>
                </a:solidFill>
                <a:cs typeface="B Mitra" pitchFamily="2" charset="-78"/>
              </a:rPr>
              <a:t>The concept of primary and secondary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cs typeface="B Mitra" pitchFamily="2" charset="-78"/>
              </a:rPr>
              <a:t>Preliminary studies: examining and extracting information directly from the samples</a:t>
            </a:r>
            <a:endParaRPr lang="fa-IR" dirty="0">
              <a:cs typeface="B Mitra" pitchFamily="2" charset="-78"/>
            </a:endParaRPr>
          </a:p>
          <a:p>
            <a:pPr algn="l" rtl="0"/>
            <a:r>
              <a:rPr lang="en-US" dirty="0">
                <a:cs typeface="B Mitra" pitchFamily="2" charset="-78"/>
              </a:rPr>
              <a:t>Secondary studies: synthesis and analysis of information from primary studies</a:t>
            </a:r>
            <a:endParaRPr lang="fa-IR" dirty="0">
              <a:cs typeface="B Mitra" pitchFamily="2" charset="-78"/>
            </a:endParaRPr>
          </a:p>
          <a:p>
            <a:pPr>
              <a:buNone/>
            </a:pPr>
            <a:endParaRPr lang="en-US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Secondary studies</a:t>
            </a:r>
            <a:endParaRPr lang="en-US" b="1" dirty="0">
              <a:solidFill>
                <a:srgbClr val="000000"/>
              </a:solidFill>
              <a:cs typeface="B Mitra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88907160"/>
              </p:ext>
            </p:extLst>
          </p:nvPr>
        </p:nvGraphicFramePr>
        <p:xfrm>
          <a:off x="533400" y="1905000"/>
          <a:ext cx="772747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Users\user\Desktop\imagesCA7MB7E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 flipV="1">
            <a:off x="-501031" y="5702847"/>
            <a:ext cx="1656184" cy="654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D97DF2-BCDC-4BA6-9BE6-C118145E3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33243" cy="371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55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000" b="1" dirty="0">
                <a:solidFill>
                  <a:srgbClr val="000000"/>
                </a:solidFill>
                <a:cs typeface="B Mitra" pitchFamily="2" charset="-78"/>
              </a:rPr>
              <a:t>Choose a 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 research subject should: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It is important and should be of interest to researchers and specialists.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There is a difference of opinion between experts and in books and scientific sources and articles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/>
              <a:t>It is better for the researcher to have specialization and expertise in that field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rgbClr val="000000"/>
                </a:solidFill>
                <a:cs typeface="B Mitra" pitchFamily="2" charset="-78"/>
              </a:rPr>
              <a:t>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912" lvl="0" indent="-320040" algn="l" rtl="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>
                <a:cs typeface="B Mitra" pitchFamily="2" charset="-78"/>
              </a:rPr>
              <a:t>What is the purpose of the research?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altLang="zh-TW" sz="3600" b="1" dirty="0">
                <a:solidFill>
                  <a:schemeClr val="tx1"/>
                </a:solidFill>
              </a:rPr>
              <a:t>Question components : PICOS</a:t>
            </a:r>
            <a:endParaRPr lang="fa-IR" sz="3600" b="1" dirty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altLang="zh-TW" sz="2800" b="1" dirty="0">
                <a:solidFill>
                  <a:schemeClr val="tx2"/>
                </a:solidFill>
                <a:ea typeface="PMingLiU" pitchFamily="18" charset="-120"/>
              </a:rPr>
              <a:t>What types of     </a:t>
            </a:r>
            <a:r>
              <a:rPr lang="en-US" altLang="zh-TW" sz="4000" b="1" dirty="0">
                <a:solidFill>
                  <a:srgbClr val="FF0000"/>
                </a:solidFill>
                <a:ea typeface="PMingLiU" pitchFamily="18" charset="-120"/>
              </a:rPr>
              <a:t>P</a:t>
            </a:r>
            <a:r>
              <a:rPr lang="en-US" altLang="zh-TW" sz="2800" b="1" dirty="0">
                <a:solidFill>
                  <a:schemeClr val="tx2"/>
                </a:solidFill>
                <a:ea typeface="PMingLiU" pitchFamily="18" charset="-120"/>
              </a:rPr>
              <a:t>articipants?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altLang="zh-TW" sz="2800" b="1" dirty="0">
                <a:solidFill>
                  <a:schemeClr val="tx2"/>
                </a:solidFill>
                <a:ea typeface="PMingLiU" pitchFamily="18" charset="-120"/>
              </a:rPr>
              <a:t>What types of     </a:t>
            </a:r>
            <a:r>
              <a:rPr lang="en-US" altLang="zh-TW" sz="4000" b="1" dirty="0">
                <a:solidFill>
                  <a:srgbClr val="FF0000"/>
                </a:solidFill>
                <a:ea typeface="PMingLiU" pitchFamily="18" charset="-120"/>
              </a:rPr>
              <a:t>I</a:t>
            </a:r>
            <a:r>
              <a:rPr lang="en-US" altLang="zh-TW" sz="2800" b="1" dirty="0">
                <a:solidFill>
                  <a:schemeClr val="tx2"/>
                </a:solidFill>
                <a:ea typeface="PMingLiU" pitchFamily="18" charset="-120"/>
              </a:rPr>
              <a:t>nterventions?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altLang="zh-TW" sz="2800" b="1" dirty="0">
                <a:solidFill>
                  <a:schemeClr val="tx2"/>
                </a:solidFill>
                <a:ea typeface="PMingLiU" pitchFamily="18" charset="-120"/>
              </a:rPr>
              <a:t>What types of     </a:t>
            </a:r>
            <a:r>
              <a:rPr lang="en-US" altLang="zh-TW" sz="4000" b="1" dirty="0">
                <a:solidFill>
                  <a:srgbClr val="FF0000"/>
                </a:solidFill>
                <a:ea typeface="PMingLiU" pitchFamily="18" charset="-120"/>
              </a:rPr>
              <a:t>C</a:t>
            </a:r>
            <a:r>
              <a:rPr lang="en-US" altLang="zh-TW" sz="2800" b="1" dirty="0">
                <a:solidFill>
                  <a:schemeClr val="tx2"/>
                </a:solidFill>
                <a:ea typeface="PMingLiU" pitchFamily="18" charset="-120"/>
              </a:rPr>
              <a:t>omparisons?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altLang="zh-TW" sz="2800" b="1" dirty="0">
                <a:solidFill>
                  <a:schemeClr val="tx2"/>
                </a:solidFill>
                <a:ea typeface="PMingLiU" pitchFamily="18" charset="-120"/>
              </a:rPr>
              <a:t>What types of     </a:t>
            </a:r>
            <a:r>
              <a:rPr lang="en-US" altLang="zh-TW" sz="4000" b="1" dirty="0">
                <a:solidFill>
                  <a:srgbClr val="FF0000"/>
                </a:solidFill>
                <a:ea typeface="PMingLiU" pitchFamily="18" charset="-120"/>
              </a:rPr>
              <a:t>O</a:t>
            </a:r>
            <a:r>
              <a:rPr lang="en-US" altLang="zh-TW" sz="2800" b="1" dirty="0">
                <a:solidFill>
                  <a:schemeClr val="tx2"/>
                </a:solidFill>
                <a:ea typeface="PMingLiU" pitchFamily="18" charset="-120"/>
              </a:rPr>
              <a:t>utcomes?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altLang="zh-TW" sz="2800" b="1" dirty="0">
                <a:solidFill>
                  <a:schemeClr val="tx2"/>
                </a:solidFill>
                <a:ea typeface="PMingLiU" pitchFamily="18" charset="-120"/>
              </a:rPr>
              <a:t>What types of      </a:t>
            </a:r>
            <a:r>
              <a:rPr lang="en-US" altLang="zh-TW" sz="3600" b="1" dirty="0">
                <a:solidFill>
                  <a:srgbClr val="FF0000"/>
                </a:solidFill>
                <a:ea typeface="PMingLiU" pitchFamily="18" charset="-120"/>
              </a:rPr>
              <a:t>S</a:t>
            </a:r>
            <a:r>
              <a:rPr lang="en-US" altLang="zh-TW" sz="2800" b="1" dirty="0">
                <a:solidFill>
                  <a:schemeClr val="tx2"/>
                </a:solidFill>
                <a:ea typeface="PMingLiU" pitchFamily="18" charset="-120"/>
              </a:rPr>
              <a:t>tudy design?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" r="2439"/>
          <a:stretch/>
        </p:blipFill>
        <p:spPr bwMode="auto">
          <a:xfrm>
            <a:off x="0" y="1371601"/>
            <a:ext cx="9144000" cy="435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777676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Quadrant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0" t="100000" r="5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0" t="100000" r="50000" b="10000"/>
          </a:path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2171</TotalTime>
  <Words>524</Words>
  <Application>Microsoft Office PowerPoint</Application>
  <PresentationFormat>On-screen Show (4:3)</PresentationFormat>
  <Paragraphs>85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B Zar</vt:lpstr>
      <vt:lpstr>Calibri</vt:lpstr>
      <vt:lpstr>Times New Roman</vt:lpstr>
      <vt:lpstr>Trebuchet MS</vt:lpstr>
      <vt:lpstr>Wingdings</vt:lpstr>
      <vt:lpstr>Wingdings 2</vt:lpstr>
      <vt:lpstr>Wingdings 3</vt:lpstr>
      <vt:lpstr>Quadrant</vt:lpstr>
      <vt:lpstr>Office Theme</vt:lpstr>
      <vt:lpstr>Facet</vt:lpstr>
      <vt:lpstr>مقاله نویسی</vt:lpstr>
      <vt:lpstr>Types of studies</vt:lpstr>
      <vt:lpstr>The concept of primary and secondary studies</vt:lpstr>
      <vt:lpstr>Secondary studies</vt:lpstr>
      <vt:lpstr>PowerPoint Presentation</vt:lpstr>
      <vt:lpstr>Choose a topic</vt:lpstr>
      <vt:lpstr>Research question</vt:lpstr>
      <vt:lpstr>Question components : PICOS</vt:lpstr>
      <vt:lpstr>PowerPoint Presentation</vt:lpstr>
      <vt:lpstr>How to find the title؟</vt:lpstr>
      <vt:lpstr>PowerPoint Presentation</vt:lpstr>
      <vt:lpstr>Identify Subject Headings and Key Words</vt:lpstr>
      <vt:lpstr>L-arginine AND obesity</vt:lpstr>
      <vt:lpstr>SPSS</vt:lpstr>
      <vt:lpstr>STAT</vt:lpstr>
      <vt:lpstr>How to write different parts of the article</vt:lpstr>
      <vt:lpstr>Preparing the article for submission</vt:lpstr>
      <vt:lpstr>PowerPoint Presentation</vt:lpstr>
    </vt:vector>
  </TitlesOfParts>
  <Company>vardizadeh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Fariba</dc:creator>
  <cp:lastModifiedBy>Lenovo</cp:lastModifiedBy>
  <cp:revision>388</cp:revision>
  <dcterms:created xsi:type="dcterms:W3CDTF">2009-08-17T07:31:17Z</dcterms:created>
  <dcterms:modified xsi:type="dcterms:W3CDTF">2023-10-08T19:00:32Z</dcterms:modified>
</cp:coreProperties>
</file>